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7" r:id="rId1"/>
  </p:sldMasterIdLst>
  <p:notesMasterIdLst>
    <p:notesMasterId r:id="rId50"/>
  </p:notesMasterIdLst>
  <p:sldIdLst>
    <p:sldId id="533" r:id="rId2"/>
    <p:sldId id="515" r:id="rId3"/>
    <p:sldId id="517" r:id="rId4"/>
    <p:sldId id="518" r:id="rId5"/>
    <p:sldId id="519" r:id="rId6"/>
    <p:sldId id="521" r:id="rId7"/>
    <p:sldId id="522" r:id="rId8"/>
    <p:sldId id="523" r:id="rId9"/>
    <p:sldId id="532" r:id="rId10"/>
    <p:sldId id="524" r:id="rId11"/>
    <p:sldId id="525" r:id="rId12"/>
    <p:sldId id="526" r:id="rId13"/>
    <p:sldId id="527" r:id="rId14"/>
    <p:sldId id="528" r:id="rId15"/>
    <p:sldId id="529" r:id="rId16"/>
    <p:sldId id="530" r:id="rId17"/>
    <p:sldId id="531" r:id="rId18"/>
    <p:sldId id="512" r:id="rId19"/>
    <p:sldId id="359" r:id="rId20"/>
    <p:sldId id="374" r:id="rId21"/>
    <p:sldId id="375" r:id="rId22"/>
    <p:sldId id="351" r:id="rId23"/>
    <p:sldId id="355" r:id="rId24"/>
    <p:sldId id="360" r:id="rId25"/>
    <p:sldId id="361" r:id="rId26"/>
    <p:sldId id="362" r:id="rId27"/>
    <p:sldId id="354" r:id="rId28"/>
    <p:sldId id="363" r:id="rId29"/>
    <p:sldId id="356" r:id="rId30"/>
    <p:sldId id="365" r:id="rId31"/>
    <p:sldId id="366" r:id="rId32"/>
    <p:sldId id="262" r:id="rId33"/>
    <p:sldId id="514" r:id="rId34"/>
    <p:sldId id="371" r:id="rId35"/>
    <p:sldId id="266" r:id="rId36"/>
    <p:sldId id="397" r:id="rId37"/>
    <p:sldId id="398" r:id="rId38"/>
    <p:sldId id="399" r:id="rId39"/>
    <p:sldId id="358" r:id="rId40"/>
    <p:sldId id="401" r:id="rId41"/>
    <p:sldId id="380" r:id="rId42"/>
    <p:sldId id="381" r:id="rId43"/>
    <p:sldId id="382" r:id="rId44"/>
    <p:sldId id="383" r:id="rId45"/>
    <p:sldId id="384" r:id="rId46"/>
    <p:sldId id="385" r:id="rId47"/>
    <p:sldId id="386" r:id="rId48"/>
    <p:sldId id="27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di Microsoft Office" initials="UdMO" lastIdx="1" clrIdx="0">
    <p:extLst>
      <p:ext uri="{19B8F6BF-5375-455C-9EA6-DF929625EA0E}">
        <p15:presenceInfo xmlns:p15="http://schemas.microsoft.com/office/powerpoint/2012/main" userId="Utente di Microsoft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37FF"/>
    <a:srgbClr val="FFC8FF"/>
    <a:srgbClr val="941651"/>
    <a:srgbClr val="942093"/>
    <a:srgbClr val="C59EC3"/>
    <a:srgbClr val="D883FF"/>
    <a:srgbClr val="BBF6FF"/>
    <a:srgbClr val="FFCC00"/>
    <a:srgbClr val="00FDFF"/>
    <a:srgbClr val="A28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p:restoredTop sz="86448"/>
  </p:normalViewPr>
  <p:slideViewPr>
    <p:cSldViewPr snapToGrid="0" snapToObjects="1">
      <p:cViewPr varScale="1">
        <p:scale>
          <a:sx n="127" d="100"/>
          <a:sy n="127" d="100"/>
        </p:scale>
        <p:origin x="208" y="2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8" d="100"/>
        <a:sy n="2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AC6AF-5CB9-454C-B0AA-E337D37719A0}" type="datetimeFigureOut">
              <a:rPr lang="it-IT" smtClean="0"/>
              <a:t>13/05/19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6647B-E3AA-CB4C-8024-A1B0C54024DF}" type="slidenum">
              <a:rPr lang="it-IT" smtClean="0"/>
              <a:t>‹N›</a:t>
            </a:fld>
            <a:endParaRPr lang="it-IT"/>
          </a:p>
        </p:txBody>
      </p:sp>
    </p:spTree>
    <p:extLst>
      <p:ext uri="{BB962C8B-B14F-4D97-AF65-F5344CB8AC3E}">
        <p14:creationId xmlns:p14="http://schemas.microsoft.com/office/powerpoint/2010/main" val="129709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a:t>
            </a:fld>
            <a:endParaRPr lang="it-IT"/>
          </a:p>
        </p:txBody>
      </p:sp>
    </p:spTree>
    <p:extLst>
      <p:ext uri="{BB962C8B-B14F-4D97-AF65-F5344CB8AC3E}">
        <p14:creationId xmlns:p14="http://schemas.microsoft.com/office/powerpoint/2010/main" val="87183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10</a:t>
            </a:fld>
            <a:endParaRPr lang="it-IT"/>
          </a:p>
        </p:txBody>
      </p:sp>
    </p:spTree>
    <p:extLst>
      <p:ext uri="{BB962C8B-B14F-4D97-AF65-F5344CB8AC3E}">
        <p14:creationId xmlns:p14="http://schemas.microsoft.com/office/powerpoint/2010/main" val="68449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11</a:t>
            </a:fld>
            <a:endParaRPr lang="it-IT"/>
          </a:p>
        </p:txBody>
      </p:sp>
    </p:spTree>
    <p:extLst>
      <p:ext uri="{BB962C8B-B14F-4D97-AF65-F5344CB8AC3E}">
        <p14:creationId xmlns:p14="http://schemas.microsoft.com/office/powerpoint/2010/main" val="252196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12</a:t>
            </a:fld>
            <a:endParaRPr lang="it-IT"/>
          </a:p>
        </p:txBody>
      </p:sp>
    </p:spTree>
    <p:extLst>
      <p:ext uri="{BB962C8B-B14F-4D97-AF65-F5344CB8AC3E}">
        <p14:creationId xmlns:p14="http://schemas.microsoft.com/office/powerpoint/2010/main" val="41591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13</a:t>
            </a:fld>
            <a:endParaRPr lang="it-IT"/>
          </a:p>
        </p:txBody>
      </p:sp>
    </p:spTree>
    <p:extLst>
      <p:ext uri="{BB962C8B-B14F-4D97-AF65-F5344CB8AC3E}">
        <p14:creationId xmlns:p14="http://schemas.microsoft.com/office/powerpoint/2010/main" val="232106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14</a:t>
            </a:fld>
            <a:endParaRPr lang="it-IT"/>
          </a:p>
        </p:txBody>
      </p:sp>
    </p:spTree>
    <p:extLst>
      <p:ext uri="{BB962C8B-B14F-4D97-AF65-F5344CB8AC3E}">
        <p14:creationId xmlns:p14="http://schemas.microsoft.com/office/powerpoint/2010/main" val="2271487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15</a:t>
            </a:fld>
            <a:endParaRPr lang="it-IT"/>
          </a:p>
        </p:txBody>
      </p:sp>
    </p:spTree>
    <p:extLst>
      <p:ext uri="{BB962C8B-B14F-4D97-AF65-F5344CB8AC3E}">
        <p14:creationId xmlns:p14="http://schemas.microsoft.com/office/powerpoint/2010/main" val="279016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16</a:t>
            </a:fld>
            <a:endParaRPr lang="it-IT"/>
          </a:p>
        </p:txBody>
      </p:sp>
    </p:spTree>
    <p:extLst>
      <p:ext uri="{BB962C8B-B14F-4D97-AF65-F5344CB8AC3E}">
        <p14:creationId xmlns:p14="http://schemas.microsoft.com/office/powerpoint/2010/main" val="353009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17</a:t>
            </a:fld>
            <a:endParaRPr lang="it-IT"/>
          </a:p>
        </p:txBody>
      </p:sp>
    </p:spTree>
    <p:extLst>
      <p:ext uri="{BB962C8B-B14F-4D97-AF65-F5344CB8AC3E}">
        <p14:creationId xmlns:p14="http://schemas.microsoft.com/office/powerpoint/2010/main" val="385714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18</a:t>
            </a:fld>
            <a:endParaRPr lang="it-IT"/>
          </a:p>
        </p:txBody>
      </p:sp>
    </p:spTree>
    <p:extLst>
      <p:ext uri="{BB962C8B-B14F-4D97-AF65-F5344CB8AC3E}">
        <p14:creationId xmlns:p14="http://schemas.microsoft.com/office/powerpoint/2010/main" val="959804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19</a:t>
            </a:fld>
            <a:endParaRPr lang="it-IT"/>
          </a:p>
        </p:txBody>
      </p:sp>
    </p:spTree>
    <p:extLst>
      <p:ext uri="{BB962C8B-B14F-4D97-AF65-F5344CB8AC3E}">
        <p14:creationId xmlns:p14="http://schemas.microsoft.com/office/powerpoint/2010/main" val="173728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2</a:t>
            </a:fld>
            <a:endParaRPr lang="it-IT"/>
          </a:p>
        </p:txBody>
      </p:sp>
    </p:spTree>
    <p:extLst>
      <p:ext uri="{BB962C8B-B14F-4D97-AF65-F5344CB8AC3E}">
        <p14:creationId xmlns:p14="http://schemas.microsoft.com/office/powerpoint/2010/main" val="2337987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20</a:t>
            </a:fld>
            <a:endParaRPr lang="it-IT"/>
          </a:p>
        </p:txBody>
      </p:sp>
    </p:spTree>
    <p:extLst>
      <p:ext uri="{BB962C8B-B14F-4D97-AF65-F5344CB8AC3E}">
        <p14:creationId xmlns:p14="http://schemas.microsoft.com/office/powerpoint/2010/main" val="3399639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21</a:t>
            </a:fld>
            <a:endParaRPr lang="it-IT"/>
          </a:p>
        </p:txBody>
      </p:sp>
    </p:spTree>
    <p:extLst>
      <p:ext uri="{BB962C8B-B14F-4D97-AF65-F5344CB8AC3E}">
        <p14:creationId xmlns:p14="http://schemas.microsoft.com/office/powerpoint/2010/main" val="78644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22</a:t>
            </a:fld>
            <a:endParaRPr lang="it-IT"/>
          </a:p>
        </p:txBody>
      </p:sp>
    </p:spTree>
    <p:extLst>
      <p:ext uri="{BB962C8B-B14F-4D97-AF65-F5344CB8AC3E}">
        <p14:creationId xmlns:p14="http://schemas.microsoft.com/office/powerpoint/2010/main" val="2697260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23</a:t>
            </a:fld>
            <a:endParaRPr lang="it-IT"/>
          </a:p>
        </p:txBody>
      </p:sp>
    </p:spTree>
    <p:extLst>
      <p:ext uri="{BB962C8B-B14F-4D97-AF65-F5344CB8AC3E}">
        <p14:creationId xmlns:p14="http://schemas.microsoft.com/office/powerpoint/2010/main" val="1204986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24</a:t>
            </a:fld>
            <a:endParaRPr lang="it-IT"/>
          </a:p>
        </p:txBody>
      </p:sp>
    </p:spTree>
    <p:extLst>
      <p:ext uri="{BB962C8B-B14F-4D97-AF65-F5344CB8AC3E}">
        <p14:creationId xmlns:p14="http://schemas.microsoft.com/office/powerpoint/2010/main" val="2501450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25</a:t>
            </a:fld>
            <a:endParaRPr lang="it-IT"/>
          </a:p>
        </p:txBody>
      </p:sp>
    </p:spTree>
    <p:extLst>
      <p:ext uri="{BB962C8B-B14F-4D97-AF65-F5344CB8AC3E}">
        <p14:creationId xmlns:p14="http://schemas.microsoft.com/office/powerpoint/2010/main" val="2841477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26</a:t>
            </a:fld>
            <a:endParaRPr lang="it-IT"/>
          </a:p>
        </p:txBody>
      </p:sp>
    </p:spTree>
    <p:extLst>
      <p:ext uri="{BB962C8B-B14F-4D97-AF65-F5344CB8AC3E}">
        <p14:creationId xmlns:p14="http://schemas.microsoft.com/office/powerpoint/2010/main" val="405143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27</a:t>
            </a:fld>
            <a:endParaRPr lang="it-IT"/>
          </a:p>
        </p:txBody>
      </p:sp>
    </p:spTree>
    <p:extLst>
      <p:ext uri="{BB962C8B-B14F-4D97-AF65-F5344CB8AC3E}">
        <p14:creationId xmlns:p14="http://schemas.microsoft.com/office/powerpoint/2010/main" val="3710900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28</a:t>
            </a:fld>
            <a:endParaRPr lang="it-IT"/>
          </a:p>
        </p:txBody>
      </p:sp>
    </p:spTree>
    <p:extLst>
      <p:ext uri="{BB962C8B-B14F-4D97-AF65-F5344CB8AC3E}">
        <p14:creationId xmlns:p14="http://schemas.microsoft.com/office/powerpoint/2010/main" val="3957063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29</a:t>
            </a:fld>
            <a:endParaRPr lang="it-IT"/>
          </a:p>
        </p:txBody>
      </p:sp>
    </p:spTree>
    <p:extLst>
      <p:ext uri="{BB962C8B-B14F-4D97-AF65-F5344CB8AC3E}">
        <p14:creationId xmlns:p14="http://schemas.microsoft.com/office/powerpoint/2010/main" val="138809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3</a:t>
            </a:fld>
            <a:endParaRPr lang="it-IT"/>
          </a:p>
        </p:txBody>
      </p:sp>
    </p:spTree>
    <p:extLst>
      <p:ext uri="{BB962C8B-B14F-4D97-AF65-F5344CB8AC3E}">
        <p14:creationId xmlns:p14="http://schemas.microsoft.com/office/powerpoint/2010/main" val="1693417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30</a:t>
            </a:fld>
            <a:endParaRPr lang="it-IT"/>
          </a:p>
        </p:txBody>
      </p:sp>
    </p:spTree>
    <p:extLst>
      <p:ext uri="{BB962C8B-B14F-4D97-AF65-F5344CB8AC3E}">
        <p14:creationId xmlns:p14="http://schemas.microsoft.com/office/powerpoint/2010/main" val="1900827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31</a:t>
            </a:fld>
            <a:endParaRPr lang="it-IT"/>
          </a:p>
        </p:txBody>
      </p:sp>
    </p:spTree>
    <p:extLst>
      <p:ext uri="{BB962C8B-B14F-4D97-AF65-F5344CB8AC3E}">
        <p14:creationId xmlns:p14="http://schemas.microsoft.com/office/powerpoint/2010/main" val="1458090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34</a:t>
            </a:fld>
            <a:endParaRPr lang="it-IT"/>
          </a:p>
        </p:txBody>
      </p:sp>
    </p:spTree>
    <p:extLst>
      <p:ext uri="{BB962C8B-B14F-4D97-AF65-F5344CB8AC3E}">
        <p14:creationId xmlns:p14="http://schemas.microsoft.com/office/powerpoint/2010/main" val="1263380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39</a:t>
            </a:fld>
            <a:endParaRPr lang="it-IT"/>
          </a:p>
        </p:txBody>
      </p:sp>
    </p:spTree>
    <p:extLst>
      <p:ext uri="{BB962C8B-B14F-4D97-AF65-F5344CB8AC3E}">
        <p14:creationId xmlns:p14="http://schemas.microsoft.com/office/powerpoint/2010/main" val="2112792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40</a:t>
            </a:fld>
            <a:endParaRPr lang="it-IT"/>
          </a:p>
        </p:txBody>
      </p:sp>
    </p:spTree>
    <p:extLst>
      <p:ext uri="{BB962C8B-B14F-4D97-AF65-F5344CB8AC3E}">
        <p14:creationId xmlns:p14="http://schemas.microsoft.com/office/powerpoint/2010/main" val="1249423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41</a:t>
            </a:fld>
            <a:endParaRPr lang="it-IT"/>
          </a:p>
        </p:txBody>
      </p:sp>
    </p:spTree>
    <p:extLst>
      <p:ext uri="{BB962C8B-B14F-4D97-AF65-F5344CB8AC3E}">
        <p14:creationId xmlns:p14="http://schemas.microsoft.com/office/powerpoint/2010/main" val="4050735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42</a:t>
            </a:fld>
            <a:endParaRPr lang="it-IT"/>
          </a:p>
        </p:txBody>
      </p:sp>
    </p:spTree>
    <p:extLst>
      <p:ext uri="{BB962C8B-B14F-4D97-AF65-F5344CB8AC3E}">
        <p14:creationId xmlns:p14="http://schemas.microsoft.com/office/powerpoint/2010/main" val="2674820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6647B-E3AA-CB4C-8024-A1B0C54024D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649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6647B-E3AA-CB4C-8024-A1B0C54024D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668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6647B-E3AA-CB4C-8024-A1B0C54024D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69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4</a:t>
            </a:fld>
            <a:endParaRPr lang="it-IT"/>
          </a:p>
        </p:txBody>
      </p:sp>
    </p:spTree>
    <p:extLst>
      <p:ext uri="{BB962C8B-B14F-4D97-AF65-F5344CB8AC3E}">
        <p14:creationId xmlns:p14="http://schemas.microsoft.com/office/powerpoint/2010/main" val="1389479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6647B-E3AA-CB4C-8024-A1B0C54024D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645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6647B-E3AA-CB4C-8024-A1B0C54024D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6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86647B-E3AA-CB4C-8024-A1B0C54024DF}" type="slidenum">
              <a:rPr lang="it-IT" smtClean="0"/>
              <a:t>48</a:t>
            </a:fld>
            <a:endParaRPr lang="it-IT"/>
          </a:p>
        </p:txBody>
      </p:sp>
    </p:spTree>
    <p:extLst>
      <p:ext uri="{BB962C8B-B14F-4D97-AF65-F5344CB8AC3E}">
        <p14:creationId xmlns:p14="http://schemas.microsoft.com/office/powerpoint/2010/main" val="42151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5</a:t>
            </a:fld>
            <a:endParaRPr lang="it-IT"/>
          </a:p>
        </p:txBody>
      </p:sp>
    </p:spTree>
    <p:extLst>
      <p:ext uri="{BB962C8B-B14F-4D97-AF65-F5344CB8AC3E}">
        <p14:creationId xmlns:p14="http://schemas.microsoft.com/office/powerpoint/2010/main" val="172385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6</a:t>
            </a:fld>
            <a:endParaRPr lang="it-IT"/>
          </a:p>
        </p:txBody>
      </p:sp>
    </p:spTree>
    <p:extLst>
      <p:ext uri="{BB962C8B-B14F-4D97-AF65-F5344CB8AC3E}">
        <p14:creationId xmlns:p14="http://schemas.microsoft.com/office/powerpoint/2010/main" val="197638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7</a:t>
            </a:fld>
            <a:endParaRPr lang="it-IT"/>
          </a:p>
        </p:txBody>
      </p:sp>
    </p:spTree>
    <p:extLst>
      <p:ext uri="{BB962C8B-B14F-4D97-AF65-F5344CB8AC3E}">
        <p14:creationId xmlns:p14="http://schemas.microsoft.com/office/powerpoint/2010/main" val="99809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8</a:t>
            </a:fld>
            <a:endParaRPr lang="it-IT"/>
          </a:p>
        </p:txBody>
      </p:sp>
    </p:spTree>
    <p:extLst>
      <p:ext uri="{BB962C8B-B14F-4D97-AF65-F5344CB8AC3E}">
        <p14:creationId xmlns:p14="http://schemas.microsoft.com/office/powerpoint/2010/main" val="371888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86647B-E3AA-CB4C-8024-A1B0C54024DF}" type="slidenum">
              <a:rPr lang="it-IT" smtClean="0"/>
              <a:t>9</a:t>
            </a:fld>
            <a:endParaRPr lang="it-IT"/>
          </a:p>
        </p:txBody>
      </p:sp>
    </p:spTree>
    <p:extLst>
      <p:ext uri="{BB962C8B-B14F-4D97-AF65-F5344CB8AC3E}">
        <p14:creationId xmlns:p14="http://schemas.microsoft.com/office/powerpoint/2010/main" val="311137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B9B16B-9482-ED46-8431-27BD7AE64D8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FE55B89-479E-BD41-89CD-CC806633A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28DB83D-B020-B44D-8CF5-AE20D9A33A6B}"/>
              </a:ext>
            </a:extLst>
          </p:cNvPr>
          <p:cNvSpPr>
            <a:spLocks noGrp="1"/>
          </p:cNvSpPr>
          <p:nvPr>
            <p:ph type="dt" sz="half" idx="10"/>
          </p:nvPr>
        </p:nvSpPr>
        <p:spPr/>
        <p:txBody>
          <a:bodyPr/>
          <a:lstStyle/>
          <a:p>
            <a:fld id="{4AAD347D-5ACD-4C99-B74B-A9C85AD731AF}" type="datetimeFigureOut">
              <a:rPr lang="en-US" smtClean="0"/>
              <a:t>5/13/19</a:t>
            </a:fld>
            <a:endParaRPr lang="en-US" dirty="0"/>
          </a:p>
        </p:txBody>
      </p:sp>
      <p:sp>
        <p:nvSpPr>
          <p:cNvPr id="5" name="Segnaposto piè di pagina 4">
            <a:extLst>
              <a:ext uri="{FF2B5EF4-FFF2-40B4-BE49-F238E27FC236}">
                <a16:creationId xmlns:a16="http://schemas.microsoft.com/office/drawing/2014/main" id="{9907EF2B-5079-FB49-86DF-06BDA1AA4240}"/>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691DC6C6-CA6C-5141-A1BB-C02052C5B25A}"/>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83099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08F3FC-0C9E-B343-BF5A-0B82633A8CC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AA6C2AE-A60E-5C41-AA85-0010413C0F59}"/>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8475C1D-6AFE-5940-ACA4-C4F50305C462}"/>
              </a:ext>
            </a:extLst>
          </p:cNvPr>
          <p:cNvSpPr>
            <a:spLocks noGrp="1"/>
          </p:cNvSpPr>
          <p:nvPr>
            <p:ph type="dt" sz="half" idx="10"/>
          </p:nvPr>
        </p:nvSpPr>
        <p:spPr/>
        <p:txBody>
          <a:bodyPr/>
          <a:lstStyle/>
          <a:p>
            <a:fld id="{4509A250-FF31-4206-8172-F9D3106AACB1}" type="datetimeFigureOut">
              <a:rPr lang="en-US" smtClean="0"/>
              <a:t>5/13/19</a:t>
            </a:fld>
            <a:endParaRPr lang="en-US" dirty="0"/>
          </a:p>
        </p:txBody>
      </p:sp>
      <p:sp>
        <p:nvSpPr>
          <p:cNvPr id="5" name="Segnaposto piè di pagina 4">
            <a:extLst>
              <a:ext uri="{FF2B5EF4-FFF2-40B4-BE49-F238E27FC236}">
                <a16:creationId xmlns:a16="http://schemas.microsoft.com/office/drawing/2014/main" id="{AAD98E8A-9ECB-A942-A930-9F320D140380}"/>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51C583A3-3819-1546-ABA2-74DB718FD938}"/>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28206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4046A1A-301C-784A-952A-55347B7B49B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0994056-AC39-D048-BB3B-4A3C4DB00D6E}"/>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9D7D22E-8367-D14E-8BCA-1AEF5DCACC3C}"/>
              </a:ext>
            </a:extLst>
          </p:cNvPr>
          <p:cNvSpPr>
            <a:spLocks noGrp="1"/>
          </p:cNvSpPr>
          <p:nvPr>
            <p:ph type="dt" sz="half" idx="10"/>
          </p:nvPr>
        </p:nvSpPr>
        <p:spPr/>
        <p:txBody>
          <a:bodyPr/>
          <a:lstStyle/>
          <a:p>
            <a:fld id="{4AAD347D-5ACD-4C99-B74B-A9C85AD731AF}" type="datetimeFigureOut">
              <a:rPr lang="en-US" smtClean="0"/>
              <a:t>5/13/19</a:t>
            </a:fld>
            <a:endParaRPr lang="en-US" dirty="0"/>
          </a:p>
        </p:txBody>
      </p:sp>
      <p:sp>
        <p:nvSpPr>
          <p:cNvPr id="5" name="Segnaposto piè di pagina 4">
            <a:extLst>
              <a:ext uri="{FF2B5EF4-FFF2-40B4-BE49-F238E27FC236}">
                <a16:creationId xmlns:a16="http://schemas.microsoft.com/office/drawing/2014/main" id="{CC24D113-451B-3941-BB70-C5D28E207D0A}"/>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DF1C2468-B94A-9E4C-9048-286ECA894214}"/>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9502690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01B393-1B62-0B4B-AD69-15B7D19243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A58AFA-5D31-4647-9FDD-1F43120E1C64}"/>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3BC5827-FCD6-BF4D-A524-76BD8C503A11}"/>
              </a:ext>
            </a:extLst>
          </p:cNvPr>
          <p:cNvSpPr>
            <a:spLocks noGrp="1"/>
          </p:cNvSpPr>
          <p:nvPr>
            <p:ph type="dt" sz="half" idx="10"/>
          </p:nvPr>
        </p:nvSpPr>
        <p:spPr/>
        <p:txBody>
          <a:bodyPr/>
          <a:lstStyle/>
          <a:p>
            <a:fld id="{4509A250-FF31-4206-8172-F9D3106AACB1}" type="datetimeFigureOut">
              <a:rPr lang="en-US" smtClean="0"/>
              <a:t>5/13/19</a:t>
            </a:fld>
            <a:endParaRPr lang="en-US" dirty="0"/>
          </a:p>
        </p:txBody>
      </p:sp>
      <p:sp>
        <p:nvSpPr>
          <p:cNvPr id="5" name="Segnaposto piè di pagina 4">
            <a:extLst>
              <a:ext uri="{FF2B5EF4-FFF2-40B4-BE49-F238E27FC236}">
                <a16:creationId xmlns:a16="http://schemas.microsoft.com/office/drawing/2014/main" id="{DB895950-B650-BF41-8E21-8AA5C81C8B69}"/>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4DFE2CDB-E28D-B24B-9CB3-0C86D640F7E1}"/>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86063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B02FB-0D47-5B4C-84EA-62E9BF86F7D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2113110-2EC1-1C4B-8221-D4192BD5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E53FF70-5295-3441-90A2-6F089D2E91B7}"/>
              </a:ext>
            </a:extLst>
          </p:cNvPr>
          <p:cNvSpPr>
            <a:spLocks noGrp="1"/>
          </p:cNvSpPr>
          <p:nvPr>
            <p:ph type="dt" sz="half" idx="10"/>
          </p:nvPr>
        </p:nvSpPr>
        <p:spPr/>
        <p:txBody>
          <a:bodyPr/>
          <a:lstStyle/>
          <a:p>
            <a:fld id="{9796027F-7875-4030-9381-8BD8C4F21935}" type="datetimeFigureOut">
              <a:rPr lang="en-US" smtClean="0"/>
              <a:t>5/13/19</a:t>
            </a:fld>
            <a:endParaRPr lang="en-US" dirty="0"/>
          </a:p>
        </p:txBody>
      </p:sp>
      <p:sp>
        <p:nvSpPr>
          <p:cNvPr id="5" name="Segnaposto piè di pagina 4">
            <a:extLst>
              <a:ext uri="{FF2B5EF4-FFF2-40B4-BE49-F238E27FC236}">
                <a16:creationId xmlns:a16="http://schemas.microsoft.com/office/drawing/2014/main" id="{24C3C7EB-948A-8A44-AE94-C9DD563154AB}"/>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B229C94F-9DDE-824A-AD86-8F66AD408E9A}"/>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70636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F6172E-A8A0-4743-8F9E-9022914E997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A4C8B77-7845-564C-ADB3-71ACCE13C118}"/>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AD1C8AF5-2A3C-A44B-B3D7-89ABA7A3350F}"/>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B85FF17-8765-5049-9AFC-2260D5A27358}"/>
              </a:ext>
            </a:extLst>
          </p:cNvPr>
          <p:cNvSpPr>
            <a:spLocks noGrp="1"/>
          </p:cNvSpPr>
          <p:nvPr>
            <p:ph type="dt" sz="half" idx="10"/>
          </p:nvPr>
        </p:nvSpPr>
        <p:spPr/>
        <p:txBody>
          <a:bodyPr/>
          <a:lstStyle/>
          <a:p>
            <a:fld id="{9796027F-7875-4030-9381-8BD8C4F21935}" type="datetimeFigureOut">
              <a:rPr lang="en-US" smtClean="0"/>
              <a:t>5/13/19</a:t>
            </a:fld>
            <a:endParaRPr lang="en-US" dirty="0"/>
          </a:p>
        </p:txBody>
      </p:sp>
      <p:sp>
        <p:nvSpPr>
          <p:cNvPr id="6" name="Segnaposto piè di pagina 5">
            <a:extLst>
              <a:ext uri="{FF2B5EF4-FFF2-40B4-BE49-F238E27FC236}">
                <a16:creationId xmlns:a16="http://schemas.microsoft.com/office/drawing/2014/main" id="{970F7700-134A-A64E-9A31-07BCC11C7227}"/>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B2185094-CA82-8346-B5C0-4AD69F4F8D88}"/>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71288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A49B94-5075-D649-8154-8A79D471AA0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1F4DD19-9994-D74E-A157-0E3A970FE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573A31F5-476F-A648-94AB-BC536E254287}"/>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8D87E16F-375C-EF4F-B347-4F73C231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BA20E31D-F280-FE49-9E82-AA8577154997}"/>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E15A8A29-6CDF-1B40-B1C5-827AE324F330}"/>
              </a:ext>
            </a:extLst>
          </p:cNvPr>
          <p:cNvSpPr>
            <a:spLocks noGrp="1"/>
          </p:cNvSpPr>
          <p:nvPr>
            <p:ph type="dt" sz="half" idx="10"/>
          </p:nvPr>
        </p:nvSpPr>
        <p:spPr/>
        <p:txBody>
          <a:bodyPr/>
          <a:lstStyle/>
          <a:p>
            <a:fld id="{4AAD347D-5ACD-4C99-B74B-A9C85AD731AF}" type="datetimeFigureOut">
              <a:rPr lang="en-US" smtClean="0"/>
              <a:t>5/13/19</a:t>
            </a:fld>
            <a:endParaRPr lang="en-US" dirty="0"/>
          </a:p>
        </p:txBody>
      </p:sp>
      <p:sp>
        <p:nvSpPr>
          <p:cNvPr id="8" name="Segnaposto piè di pagina 7">
            <a:extLst>
              <a:ext uri="{FF2B5EF4-FFF2-40B4-BE49-F238E27FC236}">
                <a16:creationId xmlns:a16="http://schemas.microsoft.com/office/drawing/2014/main" id="{B85F81A3-89FF-F840-9968-E18CC9F2F7C9}"/>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92AE04FF-9260-8E43-8163-178F32F4D842}"/>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539254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87DBC3-F6CA-9C49-BBCC-7A9AEA44355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4EBF3B1-6D88-754D-A9FD-3BBB55CDCC77}"/>
              </a:ext>
            </a:extLst>
          </p:cNvPr>
          <p:cNvSpPr>
            <a:spLocks noGrp="1"/>
          </p:cNvSpPr>
          <p:nvPr>
            <p:ph type="dt" sz="half" idx="10"/>
          </p:nvPr>
        </p:nvSpPr>
        <p:spPr/>
        <p:txBody>
          <a:bodyPr/>
          <a:lstStyle/>
          <a:p>
            <a:fld id="{4509A250-FF31-4206-8172-F9D3106AACB1}" type="datetimeFigureOut">
              <a:rPr lang="en-US" smtClean="0"/>
              <a:t>5/13/19</a:t>
            </a:fld>
            <a:endParaRPr lang="en-US" dirty="0"/>
          </a:p>
        </p:txBody>
      </p:sp>
      <p:sp>
        <p:nvSpPr>
          <p:cNvPr id="4" name="Segnaposto piè di pagina 3">
            <a:extLst>
              <a:ext uri="{FF2B5EF4-FFF2-40B4-BE49-F238E27FC236}">
                <a16:creationId xmlns:a16="http://schemas.microsoft.com/office/drawing/2014/main" id="{5E483A7F-F50B-874B-BF83-77402458DA78}"/>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80A91F37-B229-5641-96C0-24715389780B}"/>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8631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AC81191-3199-5A44-B553-AB8C0B0D81B0}"/>
              </a:ext>
            </a:extLst>
          </p:cNvPr>
          <p:cNvSpPr>
            <a:spLocks noGrp="1"/>
          </p:cNvSpPr>
          <p:nvPr>
            <p:ph type="dt" sz="half" idx="10"/>
          </p:nvPr>
        </p:nvSpPr>
        <p:spPr/>
        <p:txBody>
          <a:bodyPr/>
          <a:lstStyle/>
          <a:p>
            <a:fld id="{4509A250-FF31-4206-8172-F9D3106AACB1}" type="datetimeFigureOut">
              <a:rPr lang="en-US" smtClean="0"/>
              <a:t>5/13/19</a:t>
            </a:fld>
            <a:endParaRPr lang="en-US" dirty="0"/>
          </a:p>
        </p:txBody>
      </p:sp>
      <p:sp>
        <p:nvSpPr>
          <p:cNvPr id="3" name="Segnaposto piè di pagina 2">
            <a:extLst>
              <a:ext uri="{FF2B5EF4-FFF2-40B4-BE49-F238E27FC236}">
                <a16:creationId xmlns:a16="http://schemas.microsoft.com/office/drawing/2014/main" id="{37D305F7-C08E-074B-808D-3233E07097FC}"/>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B2782858-0F3B-7641-81A1-10D467C2638A}"/>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79453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3850FF-B7F8-A246-BEAE-74FDADE745A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06E4B0-3F1A-974E-BD37-5A695E716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756AA4EA-9A8A-E647-B5F3-873DE8E8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22F19646-96BC-D548-91AB-E39C3B99BC90}"/>
              </a:ext>
            </a:extLst>
          </p:cNvPr>
          <p:cNvSpPr>
            <a:spLocks noGrp="1"/>
          </p:cNvSpPr>
          <p:nvPr>
            <p:ph type="dt" sz="half" idx="10"/>
          </p:nvPr>
        </p:nvSpPr>
        <p:spPr/>
        <p:txBody>
          <a:bodyPr/>
          <a:lstStyle/>
          <a:p>
            <a:fld id="{4509A250-FF31-4206-8172-F9D3106AACB1}" type="datetimeFigureOut">
              <a:rPr lang="en-US" smtClean="0"/>
              <a:t>5/13/19</a:t>
            </a:fld>
            <a:endParaRPr lang="en-US" dirty="0"/>
          </a:p>
        </p:txBody>
      </p:sp>
      <p:sp>
        <p:nvSpPr>
          <p:cNvPr id="6" name="Segnaposto piè di pagina 5">
            <a:extLst>
              <a:ext uri="{FF2B5EF4-FFF2-40B4-BE49-F238E27FC236}">
                <a16:creationId xmlns:a16="http://schemas.microsoft.com/office/drawing/2014/main" id="{3DB38009-7F8D-3C4B-9D3B-6385EF94D09D}"/>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561154EC-D717-584C-9B49-B2314E239E99}"/>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06975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326FC7-7553-6543-AE2C-81F1D0619E4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96B40EF-B624-5B4D-AFF3-12B0671A0B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454460D-B0C9-0F46-BE61-4B560E816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9204B89-7225-CC4D-979F-4BCE9AAE2733}"/>
              </a:ext>
            </a:extLst>
          </p:cNvPr>
          <p:cNvSpPr>
            <a:spLocks noGrp="1"/>
          </p:cNvSpPr>
          <p:nvPr>
            <p:ph type="dt" sz="half" idx="10"/>
          </p:nvPr>
        </p:nvSpPr>
        <p:spPr/>
        <p:txBody>
          <a:bodyPr/>
          <a:lstStyle/>
          <a:p>
            <a:fld id="{4509A250-FF31-4206-8172-F9D3106AACB1}" type="datetimeFigureOut">
              <a:rPr lang="en-US" smtClean="0"/>
              <a:t>5/13/19</a:t>
            </a:fld>
            <a:endParaRPr lang="en-US" dirty="0"/>
          </a:p>
        </p:txBody>
      </p:sp>
      <p:sp>
        <p:nvSpPr>
          <p:cNvPr id="6" name="Segnaposto piè di pagina 5">
            <a:extLst>
              <a:ext uri="{FF2B5EF4-FFF2-40B4-BE49-F238E27FC236}">
                <a16:creationId xmlns:a16="http://schemas.microsoft.com/office/drawing/2014/main" id="{4E788AA6-CDCF-EA49-856B-DA87B5525F58}"/>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7AA4BC96-8AE4-4248-9787-2323893E90C0}"/>
              </a:ext>
            </a:extLst>
          </p:cNvPr>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40538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DDFCC3C-25F3-E84C-A1E6-474D1781B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0164619-BA4B-CB48-BB9B-5852C4263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4BA85A5-AACB-C54D-816F-6DA3F7D0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5/13/19</a:t>
            </a:fld>
            <a:endParaRPr lang="en-US" dirty="0"/>
          </a:p>
        </p:txBody>
      </p:sp>
      <p:sp>
        <p:nvSpPr>
          <p:cNvPr id="5" name="Segnaposto piè di pagina 4">
            <a:extLst>
              <a:ext uri="{FF2B5EF4-FFF2-40B4-BE49-F238E27FC236}">
                <a16:creationId xmlns:a16="http://schemas.microsoft.com/office/drawing/2014/main" id="{ECB76A01-C2AC-8848-8FFD-203D96165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id="{F35F1055-340E-2D4A-8C24-AB448D6D4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88299087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51385ED-FDA9-7C42-B5F2-D8BC5B246DD7}"/>
              </a:ext>
            </a:extLst>
          </p:cNvPr>
          <p:cNvSpPr txBox="1"/>
          <p:nvPr/>
        </p:nvSpPr>
        <p:spPr>
          <a:xfrm>
            <a:off x="2317091" y="2306462"/>
            <a:ext cx="8282609" cy="1200329"/>
          </a:xfrm>
          <a:prstGeom prst="rect">
            <a:avLst/>
          </a:prstGeom>
          <a:noFill/>
        </p:spPr>
        <p:txBody>
          <a:bodyPr wrap="square" rtlCol="0">
            <a:spAutoFit/>
          </a:bodyPr>
          <a:lstStyle/>
          <a:p>
            <a:r>
              <a:rPr lang="it-IT" sz="3600" dirty="0"/>
              <a:t>Le modifiche apportate allo Statuto</a:t>
            </a:r>
          </a:p>
          <a:p>
            <a:r>
              <a:rPr lang="it-IT" sz="3600" dirty="0"/>
              <a:t>del Circolo NOI per l’adeguamento al CTS</a:t>
            </a:r>
          </a:p>
        </p:txBody>
      </p:sp>
    </p:spTree>
    <p:extLst>
      <p:ext uri="{BB962C8B-B14F-4D97-AF65-F5344CB8AC3E}">
        <p14:creationId xmlns:p14="http://schemas.microsoft.com/office/powerpoint/2010/main" val="2988624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457203" y="1059197"/>
            <a:ext cx="11534532" cy="4317720"/>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10.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L’Assemblea è l’organo sovrano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Diritto di voto per gli associati in regola con il versamento della quota tessera; iscritti da almeno tre mesi</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Ammesse le deleghe: fino a tre, </a:t>
            </a:r>
          </a:p>
          <a:p>
            <a:pPr>
              <a:lnSpc>
                <a:spcPts val="2800"/>
              </a:lnSpc>
              <a:spcAft>
                <a:spcPts val="0"/>
              </a:spcAft>
            </a:pPr>
            <a:r>
              <a:rPr lang="it-IT" sz="3200" dirty="0">
                <a:latin typeface="American Typewriter Condensed" panose="02090606020004020304" pitchFamily="18" charset="77"/>
                <a:ea typeface="Times New Roman" panose="02020603050405020304" pitchFamily="18" charset="0"/>
              </a:rPr>
              <a:t>	o fino a cinque per circoli con più di 500 associati</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Obbligo di convocare l’assemblea almeno una volta all’anno, </a:t>
            </a:r>
          </a:p>
          <a:p>
            <a:pPr>
              <a:lnSpc>
                <a:spcPts val="2800"/>
              </a:lnSpc>
              <a:spcAft>
                <a:spcPts val="0"/>
              </a:spcAft>
            </a:pPr>
            <a:r>
              <a:rPr lang="it-IT" sz="3200" dirty="0">
                <a:latin typeface="American Typewriter Condensed" panose="02090606020004020304" pitchFamily="18" charset="77"/>
                <a:ea typeface="Times New Roman" panose="02020603050405020304" pitchFamily="18" charset="0"/>
              </a:rPr>
              <a:t>	mediante avviso in bacheca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I voti sono palesi, tranne quelli riguardanti le persone.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Obbligo dei verbali</a:t>
            </a:r>
          </a:p>
        </p:txBody>
      </p:sp>
    </p:spTree>
    <p:extLst>
      <p:ext uri="{BB962C8B-B14F-4D97-AF65-F5344CB8AC3E}">
        <p14:creationId xmlns:p14="http://schemas.microsoft.com/office/powerpoint/2010/main" val="40054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457203" y="340742"/>
            <a:ext cx="11534532" cy="3009670"/>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11.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L’Assemblea ordinaria si riunisce entro il mese di aprile di ciascun anno per l’approvazione del bilancio dell’anno precedente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L’Assemblea determina le linee programmatiche dell’attività</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Delibera il numero dei candidati da eleggere, prima dell’elezione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Nomina e revoca i componenti degli organi sociali</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Approva il bilancio</a:t>
            </a:r>
          </a:p>
        </p:txBody>
      </p:sp>
      <p:sp>
        <p:nvSpPr>
          <p:cNvPr id="4" name="CasellaDiTesto 3">
            <a:extLst>
              <a:ext uri="{FF2B5EF4-FFF2-40B4-BE49-F238E27FC236}">
                <a16:creationId xmlns:a16="http://schemas.microsoft.com/office/drawing/2014/main" id="{2E186CA3-7FBC-134E-805D-EC6CDA37E41B}"/>
              </a:ext>
            </a:extLst>
          </p:cNvPr>
          <p:cNvSpPr txBox="1"/>
          <p:nvPr/>
        </p:nvSpPr>
        <p:spPr>
          <a:xfrm>
            <a:off x="457203" y="3541142"/>
            <a:ext cx="11534532" cy="2137636"/>
          </a:xfrm>
          <a:prstGeom prst="rect">
            <a:avLst/>
          </a:prstGeom>
          <a:noFill/>
        </p:spPr>
        <p:txBody>
          <a:bodyPr wrap="square" rtlCol="0">
            <a:spAutoFit/>
          </a:bodyPr>
          <a:lstStyle/>
          <a:p>
            <a:pPr>
              <a:lnSpc>
                <a:spcPts val="2800"/>
              </a:lnSpc>
              <a:spcBef>
                <a:spcPts val="600"/>
              </a:spcBef>
            </a:pPr>
            <a:r>
              <a:rPr lang="it-IT" sz="3200" dirty="0">
                <a:latin typeface="American Typewriter Condensed" panose="02090606020004020304" pitchFamily="18" charset="77"/>
                <a:ea typeface="Times New Roman" panose="02020603050405020304" pitchFamily="18" charset="0"/>
              </a:rPr>
              <a:t>In prima convocazione almeno la presenza della metà + 1 dei componenti e in seconda convocazione con qualunque numero.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L’Assemblea straordinaria (con la presenza del 75% dei soci) delibera: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Lo scioglimento dell’associazione e la devoluzione del patrimonio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Modificazioni allo Statuto</a:t>
            </a:r>
          </a:p>
        </p:txBody>
      </p:sp>
      <p:sp>
        <p:nvSpPr>
          <p:cNvPr id="5" name="CasellaDiTesto 4">
            <a:extLst>
              <a:ext uri="{FF2B5EF4-FFF2-40B4-BE49-F238E27FC236}">
                <a16:creationId xmlns:a16="http://schemas.microsoft.com/office/drawing/2014/main" id="{A32B652C-9CB3-BD43-8E3A-A72304446BB3}"/>
              </a:ext>
            </a:extLst>
          </p:cNvPr>
          <p:cNvSpPr txBox="1"/>
          <p:nvPr/>
        </p:nvSpPr>
        <p:spPr>
          <a:xfrm>
            <a:off x="478977" y="5848920"/>
            <a:ext cx="11534532" cy="906530"/>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Per la modifica allo statuto, voto della maggioranza dei presenti</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Per Scioglimento e devoluzione, voto di tre quarti degli associati</a:t>
            </a:r>
          </a:p>
        </p:txBody>
      </p:sp>
    </p:spTree>
    <p:extLst>
      <p:ext uri="{BB962C8B-B14F-4D97-AF65-F5344CB8AC3E}">
        <p14:creationId xmlns:p14="http://schemas.microsoft.com/office/powerpoint/2010/main" val="26314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3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 calcmode="lin" valueType="num">
                                      <p:cBhvr additive="base">
                                        <p:cTn id="73"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4"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457203" y="123032"/>
            <a:ext cx="11534532" cy="3573927"/>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12.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Il Consiglio di amministrazione è composto da 5 a 15 membri, sempre dispari, eletti dall’assemblea tra gli associati maggiorenni.</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L’assunzione della carica di amministratore è subordinata al possesso di requisiti (onorabilità, professionalità, indipendenza, + requisiti previsti dal codice di comportamento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Gli amministratori durano in carica quattro anni e decadono alla data dell’assemblea convocata per l’approvazione del bilancio relativo al quarto esercizio della loro carica. </a:t>
            </a:r>
          </a:p>
        </p:txBody>
      </p:sp>
      <p:sp>
        <p:nvSpPr>
          <p:cNvPr id="6" name="CasellaDiTesto 5">
            <a:extLst>
              <a:ext uri="{FF2B5EF4-FFF2-40B4-BE49-F238E27FC236}">
                <a16:creationId xmlns:a16="http://schemas.microsoft.com/office/drawing/2014/main" id="{9AE16B23-F147-1141-A4F8-E107C68B13F3}"/>
              </a:ext>
            </a:extLst>
          </p:cNvPr>
          <p:cNvSpPr txBox="1"/>
          <p:nvPr/>
        </p:nvSpPr>
        <p:spPr>
          <a:xfrm>
            <a:off x="457203" y="3976575"/>
            <a:ext cx="11534532" cy="2932726"/>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13. Decadenza e obblighi del Consiglio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14. Compiti del Consiglio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15. Convocazione e validità delle sedute. Le sedute sono valide se è presente la maggioranza degli amministratori. Non sono ammesse deleghe.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16. Presidente, elezione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17. Presidente, compiti </a:t>
            </a:r>
          </a:p>
        </p:txBody>
      </p:sp>
    </p:spTree>
    <p:extLst>
      <p:ext uri="{BB962C8B-B14F-4D97-AF65-F5344CB8AC3E}">
        <p14:creationId xmlns:p14="http://schemas.microsoft.com/office/powerpoint/2010/main" val="394992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3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3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326574" y="1886517"/>
            <a:ext cx="11534532" cy="4086888"/>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18. Il Consigliere spirituale è, di regola, il parroco o altra persona da lui designata.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Qualora nell’Unità Pastorale operino più parroci, saranno gli stessi a nominare il Consigliere spirituale.</a:t>
            </a:r>
          </a:p>
          <a:p>
            <a:pPr>
              <a:lnSpc>
                <a:spcPts val="2800"/>
              </a:lnSpc>
              <a:spcBef>
                <a:spcPts val="600"/>
              </a:spcBef>
              <a:spcAft>
                <a:spcPts val="0"/>
              </a:spcAft>
            </a:pPr>
            <a:endParaRPr lang="it-IT" sz="3200" dirty="0">
              <a:latin typeface="American Typewriter Condensed" panose="02090606020004020304" pitchFamily="18" charset="77"/>
              <a:ea typeface="Times New Roman" panose="02020603050405020304" pitchFamily="18" charset="0"/>
            </a:endParaRP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19. Il Segretario</a:t>
            </a:r>
          </a:p>
          <a:p>
            <a:pPr>
              <a:lnSpc>
                <a:spcPts val="2800"/>
              </a:lnSpc>
              <a:spcBef>
                <a:spcPts val="600"/>
              </a:spcBef>
              <a:spcAft>
                <a:spcPts val="0"/>
              </a:spcAft>
            </a:pPr>
            <a:endParaRPr lang="it-IT" sz="3200" dirty="0">
              <a:latin typeface="American Typewriter Condensed" panose="02090606020004020304" pitchFamily="18" charset="77"/>
              <a:ea typeface="Times New Roman" panose="02020603050405020304" pitchFamily="18" charset="0"/>
            </a:endParaRP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20. Organo di controllo, anche monocratico, quando siano superati per due periodi consecutivi due dei seguenti limiti: Attivo 110.000, Entrate 220.000, Dipendenti 5.</a:t>
            </a:r>
          </a:p>
        </p:txBody>
      </p:sp>
    </p:spTree>
    <p:extLst>
      <p:ext uri="{BB962C8B-B14F-4D97-AF65-F5344CB8AC3E}">
        <p14:creationId xmlns:p14="http://schemas.microsoft.com/office/powerpoint/2010/main" val="80618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326574" y="1211604"/>
            <a:ext cx="11534532" cy="4881977"/>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21. Gli associati versano la quota annuale di tesseramento.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Gli associati in regola con il tesseramento hanno diritto di voto in assemblea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 tutti gli associati sono riconosciuti identici diritti e devono ottemperare ai medesimi obblighi</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Tutti gli associati partecipano all’assemblea con diritto di voto,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esercitato dai soci minori di età dai genitori esercenti la responsabilità genitoriale o dai soggetti che ne hanno la rappresentanza legale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Gli associati hanno diritto di esaminare i libri sociali con le modalità di cui all’articolo 24 del presente statuto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Gli associati, durante lo svolgimento delle attività, godono di garanzia assicurativa</a:t>
            </a:r>
          </a:p>
        </p:txBody>
      </p:sp>
    </p:spTree>
    <p:extLst>
      <p:ext uri="{BB962C8B-B14F-4D97-AF65-F5344CB8AC3E}">
        <p14:creationId xmlns:p14="http://schemas.microsoft.com/office/powerpoint/2010/main" val="36567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326574" y="1211604"/>
            <a:ext cx="11534532" cy="1778564"/>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21 La perdita della qualifica di socio si verifica in caso:</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di mancato versamento della quota tessera (entro il 31 gennaio)</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di recesso comunicato nella forma scritta</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di esclusione deliberata dall’assemblea</a:t>
            </a:r>
          </a:p>
        </p:txBody>
      </p:sp>
      <p:sp>
        <p:nvSpPr>
          <p:cNvPr id="4" name="CasellaDiTesto 3">
            <a:extLst>
              <a:ext uri="{FF2B5EF4-FFF2-40B4-BE49-F238E27FC236}">
                <a16:creationId xmlns:a16="http://schemas.microsoft.com/office/drawing/2014/main" id="{72A22C2A-E0C8-7C4D-BE85-05E833DCD859}"/>
              </a:ext>
            </a:extLst>
          </p:cNvPr>
          <p:cNvSpPr txBox="1"/>
          <p:nvPr/>
        </p:nvSpPr>
        <p:spPr>
          <a:xfrm>
            <a:off x="326577" y="3562917"/>
            <a:ext cx="11534532" cy="2342821"/>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22 Possono essere associate tutte le persone fisiche che condividono le finalità dell’associazione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 domanda di adesione può essere accettata anche da uno solo dei componenti del Consiglio di amministrazione, ferma restando la necessità che il Consiglio convalidi l’accettazione della domanda alla prima riunione utile</a:t>
            </a:r>
          </a:p>
        </p:txBody>
      </p:sp>
    </p:spTree>
    <p:extLst>
      <p:ext uri="{BB962C8B-B14F-4D97-AF65-F5344CB8AC3E}">
        <p14:creationId xmlns:p14="http://schemas.microsoft.com/office/powerpoint/2010/main" val="290450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326574" y="1211604"/>
            <a:ext cx="11534532" cy="470513"/>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23 Diniego e revoca dell’adesione</a:t>
            </a:r>
          </a:p>
        </p:txBody>
      </p:sp>
      <p:sp>
        <p:nvSpPr>
          <p:cNvPr id="4" name="CasellaDiTesto 3">
            <a:extLst>
              <a:ext uri="{FF2B5EF4-FFF2-40B4-BE49-F238E27FC236}">
                <a16:creationId xmlns:a16="http://schemas.microsoft.com/office/drawing/2014/main" id="{72A22C2A-E0C8-7C4D-BE85-05E833DCD859}"/>
              </a:ext>
            </a:extLst>
          </p:cNvPr>
          <p:cNvSpPr txBox="1"/>
          <p:nvPr/>
        </p:nvSpPr>
        <p:spPr>
          <a:xfrm>
            <a:off x="326577" y="2561433"/>
            <a:ext cx="11534532" cy="3445687"/>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24. Libri obbligatori: Libro associati; Verbali delle Assemblee; Verbali del Consiglio; Registro dei Volontari.</a:t>
            </a:r>
          </a:p>
          <a:p>
            <a:pPr>
              <a:lnSpc>
                <a:spcPts val="2800"/>
              </a:lnSpc>
              <a:spcBef>
                <a:spcPts val="600"/>
              </a:spcBef>
              <a:spcAft>
                <a:spcPts val="0"/>
              </a:spcAft>
            </a:pPr>
            <a:endParaRPr lang="it-IT" sz="3200" dirty="0">
              <a:latin typeface="American Typewriter Condensed" panose="02090606020004020304" pitchFamily="18" charset="77"/>
              <a:ea typeface="Times New Roman" panose="02020603050405020304" pitchFamily="18" charset="0"/>
            </a:endParaRP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Per l’accesso ai Libri, occorre:</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Richiesta formale scritta, indirizzata al legale rappresentante</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Presenza del segretario del circolo</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Presenza del personale addetto alla conservazione dei libri</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Impegno sottoscritto al rispetto della discrezionalità</a:t>
            </a:r>
          </a:p>
        </p:txBody>
      </p:sp>
    </p:spTree>
    <p:extLst>
      <p:ext uri="{BB962C8B-B14F-4D97-AF65-F5344CB8AC3E}">
        <p14:creationId xmlns:p14="http://schemas.microsoft.com/office/powerpoint/2010/main" val="194579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3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326574" y="1211604"/>
            <a:ext cx="11534532" cy="3650871"/>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25 Scioglimento dell’Associazione</a:t>
            </a:r>
          </a:p>
          <a:p>
            <a:pPr>
              <a:lnSpc>
                <a:spcPts val="2800"/>
              </a:lnSpc>
              <a:spcBef>
                <a:spcPts val="600"/>
              </a:spcBef>
              <a:spcAft>
                <a:spcPts val="0"/>
              </a:spcAft>
            </a:pPr>
            <a:endParaRPr lang="it-IT" sz="3200" dirty="0">
              <a:latin typeface="American Typewriter Condensed" panose="02090606020004020304" pitchFamily="18" charset="77"/>
              <a:ea typeface="Times New Roman" panose="02020603050405020304" pitchFamily="18" charset="0"/>
            </a:endParaRP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È deliberato dall’Assemblea straordinaria con voto favorevole di almeno tre quarti degli associati</a:t>
            </a:r>
          </a:p>
          <a:p>
            <a:pPr>
              <a:lnSpc>
                <a:spcPts val="2800"/>
              </a:lnSpc>
              <a:spcBef>
                <a:spcPts val="600"/>
              </a:spcBef>
              <a:spcAft>
                <a:spcPts val="0"/>
              </a:spcAft>
            </a:pPr>
            <a:endParaRPr lang="it-IT" sz="3200" dirty="0">
              <a:latin typeface="American Typewriter Condensed" panose="02090606020004020304" pitchFamily="18" charset="77"/>
              <a:ea typeface="Times New Roman" panose="02020603050405020304" pitchFamily="18" charset="0"/>
            </a:endParaRP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Il patrimonio residuo dovrà essere devoluto, previo parere positivo dell’Ufficio del Registro Unico Nazionale del Terzo settore e salva diversa destinazione imposta dalla legge, ad altre associazioni del Terzo settore aventi analoghe finalità.</a:t>
            </a:r>
          </a:p>
        </p:txBody>
      </p:sp>
      <p:sp>
        <p:nvSpPr>
          <p:cNvPr id="4" name="CasellaDiTesto 3">
            <a:extLst>
              <a:ext uri="{FF2B5EF4-FFF2-40B4-BE49-F238E27FC236}">
                <a16:creationId xmlns:a16="http://schemas.microsoft.com/office/drawing/2014/main" id="{72A22C2A-E0C8-7C4D-BE85-05E833DCD859}"/>
              </a:ext>
            </a:extLst>
          </p:cNvPr>
          <p:cNvSpPr txBox="1"/>
          <p:nvPr/>
        </p:nvSpPr>
        <p:spPr>
          <a:xfrm>
            <a:off x="326577" y="5544115"/>
            <a:ext cx="11534532" cy="470513"/>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26. Disposizioni finali e transitorie</a:t>
            </a:r>
          </a:p>
        </p:txBody>
      </p:sp>
    </p:spTree>
    <p:extLst>
      <p:ext uri="{BB962C8B-B14F-4D97-AF65-F5344CB8AC3E}">
        <p14:creationId xmlns:p14="http://schemas.microsoft.com/office/powerpoint/2010/main" val="15417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4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7" name="CasellaDiTesto 6">
            <a:extLst>
              <a:ext uri="{FF2B5EF4-FFF2-40B4-BE49-F238E27FC236}">
                <a16:creationId xmlns:a16="http://schemas.microsoft.com/office/drawing/2014/main" id="{B8183FF8-26FB-EB47-88E2-5B2F8038CB31}"/>
              </a:ext>
            </a:extLst>
          </p:cNvPr>
          <p:cNvSpPr txBox="1"/>
          <p:nvPr/>
        </p:nvSpPr>
        <p:spPr>
          <a:xfrm>
            <a:off x="467360" y="2979539"/>
            <a:ext cx="11534532" cy="1887696"/>
          </a:xfrm>
          <a:prstGeom prst="rect">
            <a:avLst/>
          </a:prstGeom>
          <a:noFill/>
        </p:spPr>
        <p:txBody>
          <a:bodyPr wrap="square" rtlCol="0">
            <a:spAutoFit/>
          </a:bodyPr>
          <a:lstStyle/>
          <a:p>
            <a:pPr>
              <a:lnSpc>
                <a:spcPts val="3520"/>
              </a:lnSpc>
            </a:pPr>
            <a:r>
              <a:rPr lang="it-IT" sz="3200" b="1" dirty="0">
                <a:latin typeface="American Typewriter" panose="02090604020004020304" pitchFamily="18" charset="77"/>
              </a:rPr>
              <a:t>Lo sport dilettantistico </a:t>
            </a:r>
          </a:p>
          <a:p>
            <a:pPr>
              <a:lnSpc>
                <a:spcPts val="3520"/>
              </a:lnSpc>
            </a:pPr>
            <a:r>
              <a:rPr lang="it-IT" sz="3200" dirty="0">
                <a:latin typeface="American Typewriter" panose="02090604020004020304" pitchFamily="18" charset="77"/>
              </a:rPr>
              <a:t>rientra tra le attività esercitabili dagli ETS in forma di organizzazione e gestione di attività non professionistiche, </a:t>
            </a:r>
          </a:p>
          <a:p>
            <a:pPr>
              <a:lnSpc>
                <a:spcPts val="3520"/>
              </a:lnSpc>
            </a:pPr>
            <a:r>
              <a:rPr lang="it-IT" sz="3200" dirty="0">
                <a:latin typeface="American Typewriter" panose="02090604020004020304" pitchFamily="18" charset="77"/>
              </a:rPr>
              <a:t>anche se gli enti non sono riconosciuti dal CONI</a:t>
            </a:r>
          </a:p>
        </p:txBody>
      </p:sp>
    </p:spTree>
    <p:extLst>
      <p:ext uri="{BB962C8B-B14F-4D97-AF65-F5344CB8AC3E}">
        <p14:creationId xmlns:p14="http://schemas.microsoft.com/office/powerpoint/2010/main" val="56719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ADC9ABF-9FF2-F74D-A9CC-D2E989C19AF5}"/>
              </a:ext>
            </a:extLst>
          </p:cNvPr>
          <p:cNvSpPr/>
          <p:nvPr/>
        </p:nvSpPr>
        <p:spPr>
          <a:xfrm>
            <a:off x="457200" y="0"/>
            <a:ext cx="11734799" cy="755207"/>
          </a:xfrm>
          <a:prstGeom prst="rect">
            <a:avLst/>
          </a:prstGeom>
        </p:spPr>
        <p:txBody>
          <a:bodyPr wrap="square">
            <a:spAutoFit/>
          </a:bodyPr>
          <a:lstStyle/>
          <a:p>
            <a:pPr>
              <a:lnSpc>
                <a:spcPct val="1500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STATUTO del «Circolo . . . . . . . . . . . . . . . . . . . . . . . . . . . .  – APS» </a:t>
            </a:r>
          </a:p>
        </p:txBody>
      </p:sp>
      <p:sp>
        <p:nvSpPr>
          <p:cNvPr id="4" name="Rettangolo 3">
            <a:extLst>
              <a:ext uri="{FF2B5EF4-FFF2-40B4-BE49-F238E27FC236}">
                <a16:creationId xmlns:a16="http://schemas.microsoft.com/office/drawing/2014/main" id="{DDFEA8AA-318C-2448-8F8A-D1888A3AA163}"/>
              </a:ext>
            </a:extLst>
          </p:cNvPr>
          <p:cNvSpPr/>
          <p:nvPr/>
        </p:nvSpPr>
        <p:spPr>
          <a:xfrm>
            <a:off x="457203" y="805530"/>
            <a:ext cx="11734799" cy="2214581"/>
          </a:xfrm>
          <a:prstGeom prst="rect">
            <a:avLst/>
          </a:prstGeom>
        </p:spPr>
        <p:txBody>
          <a:bodyPr wrap="square">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1</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 struttura associativa non cambia.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L’adeguamento al CTS impone l’esplicitazione della RETE di appartenenza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Il riferimento alla Parrocchia come ambito operativo è generica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Anche il riferimento all’abito dell’Unità Pastorale è generica</a:t>
            </a:r>
          </a:p>
        </p:txBody>
      </p:sp>
      <p:sp>
        <p:nvSpPr>
          <p:cNvPr id="5" name="Rettangolo 4">
            <a:extLst>
              <a:ext uri="{FF2B5EF4-FFF2-40B4-BE49-F238E27FC236}">
                <a16:creationId xmlns:a16="http://schemas.microsoft.com/office/drawing/2014/main" id="{B5A7BA4B-207D-B24B-A4DC-2E28D14BFE1F}"/>
              </a:ext>
            </a:extLst>
          </p:cNvPr>
          <p:cNvSpPr/>
          <p:nvPr/>
        </p:nvSpPr>
        <p:spPr>
          <a:xfrm>
            <a:off x="457206" y="3047985"/>
            <a:ext cx="11734799" cy="1701620"/>
          </a:xfrm>
          <a:prstGeom prst="rect">
            <a:avLst/>
          </a:prstGeom>
        </p:spPr>
        <p:txBody>
          <a:bodyPr wrap="square">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2</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Riportata l’anagrafica corretta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Aggiunto il principio che il trasferimento dell’indirizzo della sede legale all’interno dello stesso comune, non è modifica statutaria.</a:t>
            </a:r>
          </a:p>
        </p:txBody>
      </p:sp>
      <p:sp>
        <p:nvSpPr>
          <p:cNvPr id="6" name="Rettangolo 5">
            <a:extLst>
              <a:ext uri="{FF2B5EF4-FFF2-40B4-BE49-F238E27FC236}">
                <a16:creationId xmlns:a16="http://schemas.microsoft.com/office/drawing/2014/main" id="{82FD0E28-ED20-9C4B-9659-E8F46F8C3C77}"/>
              </a:ext>
            </a:extLst>
          </p:cNvPr>
          <p:cNvSpPr/>
          <p:nvPr/>
        </p:nvSpPr>
        <p:spPr>
          <a:xfrm>
            <a:off x="457209" y="4898556"/>
            <a:ext cx="11734799" cy="1778564"/>
          </a:xfrm>
          <a:prstGeom prst="rect">
            <a:avLst/>
          </a:prstGeom>
        </p:spPr>
        <p:txBody>
          <a:bodyPr wrap="square">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3</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Corretto il riferimento di legge da 383/2000 a D.Lgs 117/2017</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L’assemblea delibera il regolamento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Lo statuto è la regola fondamentale del Circolo e i soci ne sono obbligati </a:t>
            </a:r>
          </a:p>
        </p:txBody>
      </p:sp>
    </p:spTree>
    <p:extLst>
      <p:ext uri="{BB962C8B-B14F-4D97-AF65-F5344CB8AC3E}">
        <p14:creationId xmlns:p14="http://schemas.microsoft.com/office/powerpoint/2010/main" val="28514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8" name="CasellaDiTesto 7">
            <a:extLst>
              <a:ext uri="{FF2B5EF4-FFF2-40B4-BE49-F238E27FC236}">
                <a16:creationId xmlns:a16="http://schemas.microsoft.com/office/drawing/2014/main" id="{64C0E78B-827C-A84F-B2C6-2099534F380D}"/>
              </a:ext>
            </a:extLst>
          </p:cNvPr>
          <p:cNvSpPr txBox="1"/>
          <p:nvPr/>
        </p:nvSpPr>
        <p:spPr>
          <a:xfrm>
            <a:off x="467360" y="2806819"/>
            <a:ext cx="11534532" cy="2336537"/>
          </a:xfrm>
          <a:prstGeom prst="rect">
            <a:avLst/>
          </a:prstGeom>
          <a:noFill/>
        </p:spPr>
        <p:txBody>
          <a:bodyPr wrap="square" rtlCol="0">
            <a:spAutoFit/>
          </a:bodyPr>
          <a:lstStyle/>
          <a:p>
            <a:pPr>
              <a:lnSpc>
                <a:spcPts val="3520"/>
              </a:lnSpc>
            </a:pPr>
            <a:r>
              <a:rPr lang="it-IT" sz="3200" dirty="0">
                <a:latin typeface="American Typewriter" panose="02090604020004020304" pitchFamily="18" charset="77"/>
              </a:rPr>
              <a:t>Le APS passeranno dal vecchio al nuovo </a:t>
            </a:r>
            <a:r>
              <a:rPr lang="it-IT" sz="3200" b="1" dirty="0">
                <a:latin typeface="American Typewriter" panose="02090604020004020304" pitchFamily="18" charset="77"/>
              </a:rPr>
              <a:t>registro</a:t>
            </a:r>
            <a:r>
              <a:rPr lang="it-IT" sz="3200" dirty="0">
                <a:latin typeface="American Typewriter" panose="02090604020004020304" pitchFamily="18" charset="77"/>
              </a:rPr>
              <a:t> attraverso un automatismo, cui gli enti potranno sottrarsi solo con la mancata risposta alla richiesta di eventuali informazioni e documenti ai fini della verifica della sussistenza dei requisiti di iscrizione.</a:t>
            </a:r>
          </a:p>
        </p:txBody>
      </p:sp>
    </p:spTree>
    <p:extLst>
      <p:ext uri="{BB962C8B-B14F-4D97-AF65-F5344CB8AC3E}">
        <p14:creationId xmlns:p14="http://schemas.microsoft.com/office/powerpoint/2010/main" val="234840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8" name="CasellaDiTesto 7">
            <a:extLst>
              <a:ext uri="{FF2B5EF4-FFF2-40B4-BE49-F238E27FC236}">
                <a16:creationId xmlns:a16="http://schemas.microsoft.com/office/drawing/2014/main" id="{83BED485-B669-2749-A218-ECC08331BD88}"/>
              </a:ext>
            </a:extLst>
          </p:cNvPr>
          <p:cNvSpPr txBox="1"/>
          <p:nvPr/>
        </p:nvSpPr>
        <p:spPr>
          <a:xfrm>
            <a:off x="657468" y="2883019"/>
            <a:ext cx="11534532" cy="1887696"/>
          </a:xfrm>
          <a:prstGeom prst="rect">
            <a:avLst/>
          </a:prstGeom>
          <a:noFill/>
        </p:spPr>
        <p:txBody>
          <a:bodyPr wrap="square" rtlCol="0">
            <a:spAutoFit/>
          </a:bodyPr>
          <a:lstStyle/>
          <a:p>
            <a:pPr>
              <a:lnSpc>
                <a:spcPts val="3520"/>
              </a:lnSpc>
            </a:pPr>
            <a:r>
              <a:rPr lang="it-IT" sz="3200" dirty="0">
                <a:latin typeface="American Typewriter" panose="02090604020004020304" pitchFamily="18" charset="77"/>
              </a:rPr>
              <a:t>Il bilancio o il rendiconto </a:t>
            </a:r>
          </a:p>
          <a:p>
            <a:pPr>
              <a:lnSpc>
                <a:spcPts val="3520"/>
              </a:lnSpc>
            </a:pPr>
            <a:r>
              <a:rPr lang="it-IT" sz="3200" dirty="0">
                <a:latin typeface="American Typewriter" panose="02090604020004020304" pitchFamily="18" charset="77"/>
              </a:rPr>
              <a:t>dovrà essere depositato presso il «futuro» RUNTS</a:t>
            </a:r>
          </a:p>
          <a:p>
            <a:pPr>
              <a:lnSpc>
                <a:spcPts val="3520"/>
              </a:lnSpc>
            </a:pPr>
            <a:r>
              <a:rPr lang="it-IT" sz="3200" dirty="0">
                <a:latin typeface="American Typewriter" panose="02090604020004020304" pitchFamily="18" charset="77"/>
              </a:rPr>
              <a:t>Registro unico nazionale del Terzo settore </a:t>
            </a:r>
          </a:p>
          <a:p>
            <a:pPr>
              <a:lnSpc>
                <a:spcPts val="3520"/>
              </a:lnSpc>
            </a:pPr>
            <a:r>
              <a:rPr lang="it-IT" sz="3200" dirty="0">
                <a:latin typeface="American Typewriter" panose="02090604020004020304" pitchFamily="18" charset="77"/>
              </a:rPr>
              <a:t>e diverrà consultabile pubblicamente.</a:t>
            </a:r>
          </a:p>
        </p:txBody>
      </p:sp>
    </p:spTree>
    <p:extLst>
      <p:ext uri="{BB962C8B-B14F-4D97-AF65-F5344CB8AC3E}">
        <p14:creationId xmlns:p14="http://schemas.microsoft.com/office/powerpoint/2010/main" val="2389815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7" name="CasellaDiTesto 6">
            <a:extLst>
              <a:ext uri="{FF2B5EF4-FFF2-40B4-BE49-F238E27FC236}">
                <a16:creationId xmlns:a16="http://schemas.microsoft.com/office/drawing/2014/main" id="{C78E683E-730E-BE4B-AFF6-A52BFDD5CE08}"/>
              </a:ext>
            </a:extLst>
          </p:cNvPr>
          <p:cNvSpPr txBox="1"/>
          <p:nvPr/>
        </p:nvSpPr>
        <p:spPr>
          <a:xfrm>
            <a:off x="467360" y="2456299"/>
            <a:ext cx="11534532" cy="1438855"/>
          </a:xfrm>
          <a:prstGeom prst="rect">
            <a:avLst/>
          </a:prstGeom>
          <a:noFill/>
        </p:spPr>
        <p:txBody>
          <a:bodyPr wrap="square" rtlCol="0">
            <a:spAutoFit/>
          </a:bodyPr>
          <a:lstStyle/>
          <a:p>
            <a:pPr>
              <a:lnSpc>
                <a:spcPts val="3520"/>
              </a:lnSpc>
            </a:pPr>
            <a:r>
              <a:rPr lang="it-IT" sz="3200" dirty="0">
                <a:latin typeface="American Typewriter" panose="02090604020004020304" pitchFamily="18" charset="77"/>
              </a:rPr>
              <a:t>Oltre alle attività di </a:t>
            </a:r>
            <a:r>
              <a:rPr lang="it-IT" sz="3200" b="1" dirty="0">
                <a:latin typeface="American Typewriter" panose="02090604020004020304" pitchFamily="18" charset="77"/>
              </a:rPr>
              <a:t>interesse generale</a:t>
            </a:r>
            <a:r>
              <a:rPr lang="it-IT" sz="3200" dirty="0">
                <a:latin typeface="American Typewriter" panose="02090604020004020304" pitchFamily="18" charset="77"/>
              </a:rPr>
              <a:t>, art. 5 del CTS qualora lo statuto lo preveda</a:t>
            </a:r>
          </a:p>
          <a:p>
            <a:pPr>
              <a:lnSpc>
                <a:spcPts val="3520"/>
              </a:lnSpc>
            </a:pPr>
            <a:r>
              <a:rPr lang="it-IT" sz="3200" dirty="0">
                <a:latin typeface="American Typewriter" panose="02090604020004020304" pitchFamily="18" charset="77"/>
              </a:rPr>
              <a:t>gli enti possono esercitare attività diverse (art 6 del CTS)</a:t>
            </a:r>
          </a:p>
        </p:txBody>
      </p:sp>
      <p:sp>
        <p:nvSpPr>
          <p:cNvPr id="8" name="CasellaDiTesto 7">
            <a:extLst>
              <a:ext uri="{FF2B5EF4-FFF2-40B4-BE49-F238E27FC236}">
                <a16:creationId xmlns:a16="http://schemas.microsoft.com/office/drawing/2014/main" id="{0221F731-A6C9-C945-8BF9-E1D64BF40BDA}"/>
              </a:ext>
            </a:extLst>
          </p:cNvPr>
          <p:cNvSpPr txBox="1"/>
          <p:nvPr/>
        </p:nvSpPr>
        <p:spPr>
          <a:xfrm>
            <a:off x="467360" y="4254619"/>
            <a:ext cx="11534532" cy="1438855"/>
          </a:xfrm>
          <a:prstGeom prst="rect">
            <a:avLst/>
          </a:prstGeom>
          <a:noFill/>
        </p:spPr>
        <p:txBody>
          <a:bodyPr wrap="square" rtlCol="0">
            <a:spAutoFit/>
          </a:bodyPr>
          <a:lstStyle/>
          <a:p>
            <a:pPr>
              <a:lnSpc>
                <a:spcPts val="3520"/>
              </a:lnSpc>
            </a:pPr>
            <a:r>
              <a:rPr lang="it-IT" sz="3200" dirty="0">
                <a:latin typeface="American Typewriter" panose="02090604020004020304" pitchFamily="18" charset="77"/>
              </a:rPr>
              <a:t>Le </a:t>
            </a:r>
            <a:r>
              <a:rPr lang="it-IT" sz="3200" b="1" dirty="0">
                <a:latin typeface="American Typewriter" panose="02090604020004020304" pitchFamily="18" charset="77"/>
              </a:rPr>
              <a:t>attività diverse </a:t>
            </a:r>
            <a:r>
              <a:rPr lang="it-IT" sz="3200" dirty="0">
                <a:latin typeface="American Typewriter" panose="02090604020004020304" pitchFamily="18" charset="77"/>
              </a:rPr>
              <a:t>producono reddito d’impresa e devono essere </a:t>
            </a:r>
            <a:r>
              <a:rPr lang="it-IT" sz="3200" b="1" dirty="0">
                <a:latin typeface="American Typewriter" panose="02090604020004020304" pitchFamily="18" charset="77"/>
              </a:rPr>
              <a:t>secondarie e strumentali </a:t>
            </a:r>
            <a:r>
              <a:rPr lang="it-IT" sz="3200" dirty="0">
                <a:latin typeface="American Typewriter" panose="02090604020004020304" pitchFamily="18" charset="77"/>
              </a:rPr>
              <a:t>alle attività di interesse generale. 						</a:t>
            </a:r>
            <a:r>
              <a:rPr lang="it-IT" dirty="0">
                <a:solidFill>
                  <a:srgbClr val="00FDFF"/>
                </a:solidFill>
                <a:latin typeface="American Typewriter" panose="02090604020004020304" pitchFamily="18" charset="77"/>
              </a:rPr>
              <a:t>(Regolamento del Ministero del Lavoro – inizio aprile 2019) </a:t>
            </a:r>
            <a:endParaRPr lang="it-IT" sz="3200" dirty="0">
              <a:solidFill>
                <a:srgbClr val="00FDFF"/>
              </a:solidFill>
              <a:latin typeface="American Typewriter" panose="02090604020004020304" pitchFamily="18" charset="77"/>
            </a:endParaRPr>
          </a:p>
        </p:txBody>
      </p:sp>
    </p:spTree>
    <p:extLst>
      <p:ext uri="{BB962C8B-B14F-4D97-AF65-F5344CB8AC3E}">
        <p14:creationId xmlns:p14="http://schemas.microsoft.com/office/powerpoint/2010/main" val="55721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7" name="CasellaDiTesto 6">
            <a:extLst>
              <a:ext uri="{FF2B5EF4-FFF2-40B4-BE49-F238E27FC236}">
                <a16:creationId xmlns:a16="http://schemas.microsoft.com/office/drawing/2014/main" id="{05A8E93A-FDD7-AD4E-8EE6-333A7910D769}"/>
              </a:ext>
            </a:extLst>
          </p:cNvPr>
          <p:cNvSpPr txBox="1"/>
          <p:nvPr/>
        </p:nvSpPr>
        <p:spPr>
          <a:xfrm>
            <a:off x="467360" y="1907659"/>
            <a:ext cx="11534532" cy="3234219"/>
          </a:xfrm>
          <a:prstGeom prst="rect">
            <a:avLst/>
          </a:prstGeom>
          <a:noFill/>
        </p:spPr>
        <p:txBody>
          <a:bodyPr wrap="square" rtlCol="0">
            <a:spAutoFit/>
          </a:bodyPr>
          <a:lstStyle/>
          <a:p>
            <a:pPr>
              <a:lnSpc>
                <a:spcPts val="3520"/>
              </a:lnSpc>
            </a:pPr>
            <a:r>
              <a:rPr lang="it-IT" sz="3200" b="1" dirty="0">
                <a:latin typeface="American Typewriter" panose="02090604020004020304" pitchFamily="18" charset="77"/>
              </a:rPr>
              <a:t>STRUMENTALI</a:t>
            </a:r>
            <a:r>
              <a:rPr lang="it-IT" sz="3200" dirty="0">
                <a:latin typeface="American Typewriter" panose="02090604020004020304" pitchFamily="18" charset="77"/>
              </a:rPr>
              <a:t> sono le attività realizzate  per il perseguimento delle finalità civiche, solidaristiche e di utilità sociale. </a:t>
            </a:r>
          </a:p>
          <a:p>
            <a:pPr>
              <a:lnSpc>
                <a:spcPts val="3520"/>
              </a:lnSpc>
            </a:pPr>
            <a:r>
              <a:rPr lang="it-IT" sz="3200" dirty="0">
                <a:latin typeface="American Typewriter" panose="02090604020004020304" pitchFamily="18" charset="77"/>
              </a:rPr>
              <a:t>Possono esser svolte </a:t>
            </a:r>
            <a:r>
              <a:rPr lang="it-IT" sz="3200" dirty="0">
                <a:solidFill>
                  <a:srgbClr val="BBF6FF"/>
                </a:solidFill>
                <a:latin typeface="American Typewriter" panose="02090604020004020304" pitchFamily="18" charset="77"/>
              </a:rPr>
              <a:t>tutte le attività </a:t>
            </a:r>
            <a:r>
              <a:rPr lang="it-IT" sz="3200" dirty="0">
                <a:latin typeface="American Typewriter" panose="02090604020004020304" pitchFamily="18" charset="77"/>
              </a:rPr>
              <a:t>a condizione che </a:t>
            </a:r>
            <a:r>
              <a:rPr lang="it-IT" sz="3200" dirty="0">
                <a:solidFill>
                  <a:srgbClr val="BBF6FF"/>
                </a:solidFill>
                <a:latin typeface="American Typewriter" panose="02090604020004020304" pitchFamily="18" charset="77"/>
              </a:rPr>
              <a:t>l’eventuale margine sia utilizzato </a:t>
            </a:r>
            <a:r>
              <a:rPr lang="it-IT" sz="3200" dirty="0">
                <a:latin typeface="American Typewriter" panose="02090604020004020304" pitchFamily="18" charset="77"/>
              </a:rPr>
              <a:t>in prospettiva di autofinanziamento </a:t>
            </a:r>
            <a:r>
              <a:rPr lang="it-IT" sz="3200" dirty="0">
                <a:solidFill>
                  <a:srgbClr val="BBF6FF"/>
                </a:solidFill>
                <a:latin typeface="American Typewriter" panose="02090604020004020304" pitchFamily="18" charset="77"/>
              </a:rPr>
              <a:t>per il perseguimento del fine istituzionale</a:t>
            </a:r>
          </a:p>
        </p:txBody>
      </p:sp>
    </p:spTree>
    <p:extLst>
      <p:ext uri="{BB962C8B-B14F-4D97-AF65-F5344CB8AC3E}">
        <p14:creationId xmlns:p14="http://schemas.microsoft.com/office/powerpoint/2010/main" val="155078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7" name="CasellaDiTesto 6">
            <a:extLst>
              <a:ext uri="{FF2B5EF4-FFF2-40B4-BE49-F238E27FC236}">
                <a16:creationId xmlns:a16="http://schemas.microsoft.com/office/drawing/2014/main" id="{05A8E93A-FDD7-AD4E-8EE6-333A7910D769}"/>
              </a:ext>
            </a:extLst>
          </p:cNvPr>
          <p:cNvSpPr txBox="1"/>
          <p:nvPr/>
        </p:nvSpPr>
        <p:spPr>
          <a:xfrm>
            <a:off x="467360" y="1359019"/>
            <a:ext cx="11534532" cy="1887696"/>
          </a:xfrm>
          <a:prstGeom prst="rect">
            <a:avLst/>
          </a:prstGeom>
          <a:noFill/>
        </p:spPr>
        <p:txBody>
          <a:bodyPr wrap="square" rtlCol="0">
            <a:spAutoFit/>
          </a:bodyPr>
          <a:lstStyle/>
          <a:p>
            <a:pPr>
              <a:lnSpc>
                <a:spcPts val="3520"/>
              </a:lnSpc>
            </a:pPr>
            <a:r>
              <a:rPr lang="it-IT" sz="3200" b="1" dirty="0">
                <a:latin typeface="American Typewriter" panose="02090604020004020304" pitchFamily="18" charset="77"/>
              </a:rPr>
              <a:t>SECONDARIE</a:t>
            </a:r>
            <a:r>
              <a:rPr lang="it-IT" sz="3200" dirty="0">
                <a:latin typeface="American Typewriter" panose="02090604020004020304" pitchFamily="18" charset="77"/>
              </a:rPr>
              <a:t> sono considerate le attività diverse </a:t>
            </a:r>
            <a:r>
              <a:rPr lang="it-IT" sz="3200" dirty="0">
                <a:solidFill>
                  <a:srgbClr val="BBF6FF"/>
                </a:solidFill>
                <a:latin typeface="American Typewriter" panose="02090604020004020304" pitchFamily="18" charset="77"/>
              </a:rPr>
              <a:t>quando ricorra almeno una delle seguenti condizioni</a:t>
            </a:r>
            <a:r>
              <a:rPr lang="it-IT" sz="3200" dirty="0">
                <a:latin typeface="American Typewriter" panose="02090604020004020304" pitchFamily="18" charset="77"/>
              </a:rPr>
              <a:t>:</a:t>
            </a:r>
          </a:p>
          <a:p>
            <a:pPr marL="457200" indent="-457200">
              <a:lnSpc>
                <a:spcPts val="3520"/>
              </a:lnSpc>
              <a:buFontTx/>
              <a:buChar char="-"/>
            </a:pPr>
            <a:r>
              <a:rPr lang="it-IT" sz="3200" dirty="0">
                <a:latin typeface="American Typewriter" panose="02090604020004020304" pitchFamily="18" charset="77"/>
              </a:rPr>
              <a:t>i ricavi non sono superiori al 30% delle </a:t>
            </a:r>
            <a:r>
              <a:rPr lang="it-IT" sz="3200" b="1" dirty="0">
                <a:latin typeface="American Typewriter" panose="02090604020004020304" pitchFamily="18" charset="77"/>
              </a:rPr>
              <a:t>entrate</a:t>
            </a:r>
            <a:r>
              <a:rPr lang="it-IT" sz="3200" dirty="0">
                <a:latin typeface="American Typewriter" panose="02090604020004020304" pitchFamily="18" charset="77"/>
              </a:rPr>
              <a:t> </a:t>
            </a:r>
            <a:r>
              <a:rPr lang="it-IT" sz="2400" spc="-100" dirty="0">
                <a:latin typeface="American Typewriter" panose="02090604020004020304" pitchFamily="18" charset="77"/>
              </a:rPr>
              <a:t>complessive</a:t>
            </a:r>
            <a:endParaRPr lang="it-IT" sz="3200" spc="-100" dirty="0">
              <a:latin typeface="American Typewriter" panose="02090604020004020304" pitchFamily="18" charset="77"/>
            </a:endParaRPr>
          </a:p>
          <a:p>
            <a:pPr marL="457200" indent="-457200">
              <a:lnSpc>
                <a:spcPts val="3520"/>
              </a:lnSpc>
              <a:buFontTx/>
              <a:buChar char="-"/>
            </a:pPr>
            <a:r>
              <a:rPr lang="it-IT" sz="3200" dirty="0">
                <a:latin typeface="American Typewriter" panose="02090604020004020304" pitchFamily="18" charset="77"/>
              </a:rPr>
              <a:t>i ricavi non sono superiori al 66% dei </a:t>
            </a:r>
            <a:r>
              <a:rPr lang="it-IT" sz="3200" b="1" dirty="0">
                <a:latin typeface="American Typewriter" panose="02090604020004020304" pitchFamily="18" charset="77"/>
              </a:rPr>
              <a:t>costi</a:t>
            </a:r>
            <a:r>
              <a:rPr lang="it-IT" sz="3200" dirty="0">
                <a:latin typeface="American Typewriter" panose="02090604020004020304" pitchFamily="18" charset="77"/>
              </a:rPr>
              <a:t> complessivi</a:t>
            </a:r>
          </a:p>
        </p:txBody>
      </p:sp>
      <p:sp>
        <p:nvSpPr>
          <p:cNvPr id="6" name="CasellaDiTesto 5">
            <a:extLst>
              <a:ext uri="{FF2B5EF4-FFF2-40B4-BE49-F238E27FC236}">
                <a16:creationId xmlns:a16="http://schemas.microsoft.com/office/drawing/2014/main" id="{B8E67E41-C8CE-0C4F-831E-B3BB5476E245}"/>
              </a:ext>
            </a:extLst>
          </p:cNvPr>
          <p:cNvSpPr txBox="1"/>
          <p:nvPr/>
        </p:nvSpPr>
        <p:spPr>
          <a:xfrm>
            <a:off x="477520" y="4153019"/>
            <a:ext cx="11534532" cy="2317686"/>
          </a:xfrm>
          <a:prstGeom prst="rect">
            <a:avLst/>
          </a:prstGeom>
          <a:noFill/>
        </p:spPr>
        <p:txBody>
          <a:bodyPr wrap="square" rtlCol="0">
            <a:spAutoFit/>
          </a:bodyPr>
          <a:lstStyle/>
          <a:p>
            <a:pPr>
              <a:lnSpc>
                <a:spcPts val="3520"/>
              </a:lnSpc>
            </a:pPr>
            <a:r>
              <a:rPr lang="it-IT" sz="2800" dirty="0">
                <a:latin typeface="American Typewriter" panose="02090604020004020304" pitchFamily="18" charset="77"/>
              </a:rPr>
              <a:t>Nei COSTI complessivi rientrano</a:t>
            </a:r>
          </a:p>
          <a:p>
            <a:pPr marL="457200" indent="-457200">
              <a:lnSpc>
                <a:spcPts val="3520"/>
              </a:lnSpc>
              <a:buFontTx/>
              <a:buChar char="-"/>
            </a:pPr>
            <a:r>
              <a:rPr lang="it-IT" sz="2800" dirty="0">
                <a:latin typeface="American Typewriter" panose="02090604020004020304" pitchFamily="18" charset="77"/>
              </a:rPr>
              <a:t>i costi figurativi dei volontari in Registro (ore/paga) </a:t>
            </a:r>
          </a:p>
          <a:p>
            <a:pPr marL="457200" indent="-457200">
              <a:lnSpc>
                <a:spcPts val="3520"/>
              </a:lnSpc>
              <a:buFontTx/>
              <a:buChar char="-"/>
            </a:pPr>
            <a:r>
              <a:rPr lang="it-IT" sz="2800" dirty="0">
                <a:latin typeface="American Typewriter" panose="02090604020004020304" pitchFamily="18" charset="77"/>
              </a:rPr>
              <a:t>erogazioni gratuite di denaro</a:t>
            </a:r>
          </a:p>
          <a:p>
            <a:pPr marL="457200" indent="-457200">
              <a:lnSpc>
                <a:spcPts val="3520"/>
              </a:lnSpc>
              <a:buFontTx/>
              <a:buChar char="-"/>
            </a:pPr>
            <a:r>
              <a:rPr lang="it-IT" sz="2800" dirty="0">
                <a:latin typeface="American Typewriter" panose="02090604020004020304" pitchFamily="18" charset="77"/>
              </a:rPr>
              <a:t>differenza tra valore normale di beni e servizi acquistati per svolgere l’attività statutarie e il loro effettivo costo di acquisto</a:t>
            </a:r>
          </a:p>
        </p:txBody>
      </p:sp>
    </p:spTree>
    <p:extLst>
      <p:ext uri="{BB962C8B-B14F-4D97-AF65-F5344CB8AC3E}">
        <p14:creationId xmlns:p14="http://schemas.microsoft.com/office/powerpoint/2010/main" val="102140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7" name="CasellaDiTesto 6">
            <a:extLst>
              <a:ext uri="{FF2B5EF4-FFF2-40B4-BE49-F238E27FC236}">
                <a16:creationId xmlns:a16="http://schemas.microsoft.com/office/drawing/2014/main" id="{05A8E93A-FDD7-AD4E-8EE6-333A7910D769}"/>
              </a:ext>
            </a:extLst>
          </p:cNvPr>
          <p:cNvSpPr txBox="1"/>
          <p:nvPr/>
        </p:nvSpPr>
        <p:spPr>
          <a:xfrm>
            <a:off x="467360" y="1359019"/>
            <a:ext cx="11534532" cy="1887696"/>
          </a:xfrm>
          <a:prstGeom prst="rect">
            <a:avLst/>
          </a:prstGeom>
          <a:noFill/>
        </p:spPr>
        <p:txBody>
          <a:bodyPr wrap="square" rtlCol="0">
            <a:spAutoFit/>
          </a:bodyPr>
          <a:lstStyle/>
          <a:p>
            <a:pPr>
              <a:lnSpc>
                <a:spcPts val="3520"/>
              </a:lnSpc>
            </a:pPr>
            <a:r>
              <a:rPr lang="it-IT" sz="3200" b="1" dirty="0">
                <a:latin typeface="American Typewriter" panose="02090604020004020304" pitchFamily="18" charset="77"/>
              </a:rPr>
              <a:t>SECONDARIE</a:t>
            </a:r>
            <a:r>
              <a:rPr lang="it-IT" sz="3200" dirty="0">
                <a:latin typeface="American Typewriter" panose="02090604020004020304" pitchFamily="18" charset="77"/>
              </a:rPr>
              <a:t> sono considerate le attività diverse quando ricorra almeno una delle seguenti condizioni:</a:t>
            </a:r>
          </a:p>
          <a:p>
            <a:pPr marL="457200" indent="-457200">
              <a:lnSpc>
                <a:spcPts val="3520"/>
              </a:lnSpc>
              <a:buFontTx/>
              <a:buChar char="-"/>
            </a:pPr>
            <a:r>
              <a:rPr lang="it-IT" sz="3200" dirty="0">
                <a:latin typeface="American Typewriter" panose="02090604020004020304" pitchFamily="18" charset="77"/>
              </a:rPr>
              <a:t>i ricavi non sono superiori al 30% delle </a:t>
            </a:r>
            <a:r>
              <a:rPr lang="it-IT" sz="3200" b="1" dirty="0">
                <a:latin typeface="American Typewriter" panose="02090604020004020304" pitchFamily="18" charset="77"/>
              </a:rPr>
              <a:t>entrate</a:t>
            </a:r>
            <a:r>
              <a:rPr lang="it-IT" sz="3200" dirty="0">
                <a:latin typeface="American Typewriter" panose="02090604020004020304" pitchFamily="18" charset="77"/>
              </a:rPr>
              <a:t> </a:t>
            </a:r>
            <a:r>
              <a:rPr lang="it-IT" sz="2400" spc="-100" dirty="0">
                <a:latin typeface="American Typewriter" panose="02090604020004020304" pitchFamily="18" charset="77"/>
              </a:rPr>
              <a:t>complessive</a:t>
            </a:r>
            <a:endParaRPr lang="it-IT" sz="3200" spc="-100" dirty="0">
              <a:latin typeface="American Typewriter" panose="02090604020004020304" pitchFamily="18" charset="77"/>
            </a:endParaRPr>
          </a:p>
          <a:p>
            <a:pPr marL="457200" indent="-457200">
              <a:lnSpc>
                <a:spcPts val="3520"/>
              </a:lnSpc>
              <a:buFontTx/>
              <a:buChar char="-"/>
            </a:pPr>
            <a:r>
              <a:rPr lang="it-IT" sz="3200" dirty="0">
                <a:latin typeface="American Typewriter" panose="02090604020004020304" pitchFamily="18" charset="77"/>
              </a:rPr>
              <a:t>i ricavi non sono superiori al 66% dei </a:t>
            </a:r>
            <a:r>
              <a:rPr lang="it-IT" sz="3200" b="1" dirty="0">
                <a:latin typeface="American Typewriter" panose="02090604020004020304" pitchFamily="18" charset="77"/>
              </a:rPr>
              <a:t>costi</a:t>
            </a:r>
            <a:r>
              <a:rPr lang="it-IT" sz="3200" dirty="0">
                <a:latin typeface="American Typewriter" panose="02090604020004020304" pitchFamily="18" charset="77"/>
              </a:rPr>
              <a:t> complessivi</a:t>
            </a:r>
          </a:p>
        </p:txBody>
      </p:sp>
      <p:sp>
        <p:nvSpPr>
          <p:cNvPr id="6" name="CasellaDiTesto 5">
            <a:extLst>
              <a:ext uri="{FF2B5EF4-FFF2-40B4-BE49-F238E27FC236}">
                <a16:creationId xmlns:a16="http://schemas.microsoft.com/office/drawing/2014/main" id="{B8E67E41-C8CE-0C4F-831E-B3BB5476E245}"/>
              </a:ext>
            </a:extLst>
          </p:cNvPr>
          <p:cNvSpPr txBox="1"/>
          <p:nvPr/>
        </p:nvSpPr>
        <p:spPr>
          <a:xfrm>
            <a:off x="477520" y="3604379"/>
            <a:ext cx="11534532" cy="2560829"/>
          </a:xfrm>
          <a:prstGeom prst="rect">
            <a:avLst/>
          </a:prstGeom>
          <a:noFill/>
        </p:spPr>
        <p:txBody>
          <a:bodyPr wrap="square" rtlCol="0">
            <a:spAutoFit/>
          </a:bodyPr>
          <a:lstStyle/>
          <a:p>
            <a:pPr>
              <a:lnSpc>
                <a:spcPts val="3220"/>
              </a:lnSpc>
            </a:pPr>
            <a:r>
              <a:rPr lang="it-IT" sz="3200" dirty="0">
                <a:latin typeface="American Typewriter Condensed" panose="02090606020004020304" pitchFamily="18" charset="77"/>
              </a:rPr>
              <a:t>L’ente che supera i predetti limiti DEVE segnalare il superamento all’Ufficio del RUNTS e alla RETE nazionale a cui aderisce.</a:t>
            </a:r>
          </a:p>
          <a:p>
            <a:pPr>
              <a:lnSpc>
                <a:spcPts val="3220"/>
              </a:lnSpc>
            </a:pPr>
            <a:r>
              <a:rPr lang="it-IT" sz="3200" dirty="0">
                <a:solidFill>
                  <a:schemeClr val="accent2">
                    <a:lumMod val="20000"/>
                    <a:lumOff val="80000"/>
                  </a:schemeClr>
                </a:solidFill>
                <a:latin typeface="American Typewriter Condensed" panose="02090606020004020304" pitchFamily="18" charset="77"/>
              </a:rPr>
              <a:t>Nell’esercizio successivo DEVE «recuperare» rientrando per una percentuale almeno pari al superamento, a fronte di entrate complessive non inferiori a quelle dell’anno precedente.</a:t>
            </a:r>
          </a:p>
          <a:p>
            <a:pPr>
              <a:lnSpc>
                <a:spcPts val="3220"/>
              </a:lnSpc>
            </a:pPr>
            <a:r>
              <a:rPr lang="it-IT" sz="3200" dirty="0">
                <a:solidFill>
                  <a:schemeClr val="bg2">
                    <a:lumMod val="20000"/>
                    <a:lumOff val="80000"/>
                  </a:schemeClr>
                </a:solidFill>
                <a:latin typeface="American Typewriter Condensed" panose="02090606020004020304" pitchFamily="18" charset="77"/>
              </a:rPr>
              <a:t>In caso di sforamento anche per il 2°anno, l’ente è cancellato dal RUNTS</a:t>
            </a:r>
          </a:p>
        </p:txBody>
      </p:sp>
    </p:spTree>
    <p:extLst>
      <p:ext uri="{BB962C8B-B14F-4D97-AF65-F5344CB8AC3E}">
        <p14:creationId xmlns:p14="http://schemas.microsoft.com/office/powerpoint/2010/main" val="327497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graphicFrame>
        <p:nvGraphicFramePr>
          <p:cNvPr id="3" name="Tabella 2">
            <a:extLst>
              <a:ext uri="{FF2B5EF4-FFF2-40B4-BE49-F238E27FC236}">
                <a16:creationId xmlns:a16="http://schemas.microsoft.com/office/drawing/2014/main" id="{4A51ABE5-BDE7-574C-AB65-A2EA5B640CFE}"/>
              </a:ext>
            </a:extLst>
          </p:cNvPr>
          <p:cNvGraphicFramePr>
            <a:graphicFrameLocks noGrp="1"/>
          </p:cNvGraphicFramePr>
          <p:nvPr>
            <p:extLst>
              <p:ext uri="{D42A27DB-BD31-4B8C-83A1-F6EECF244321}">
                <p14:modId xmlns:p14="http://schemas.microsoft.com/office/powerpoint/2010/main" val="940888178"/>
              </p:ext>
            </p:extLst>
          </p:nvPr>
        </p:nvGraphicFramePr>
        <p:xfrm>
          <a:off x="175098" y="1755986"/>
          <a:ext cx="11826794" cy="1859280"/>
        </p:xfrm>
        <a:graphic>
          <a:graphicData uri="http://schemas.openxmlformats.org/drawingml/2006/table">
            <a:tbl>
              <a:tblPr firstRow="1" bandRow="1">
                <a:tableStyleId>{5C22544A-7EE6-4342-B048-85BDC9FD1C3A}</a:tableStyleId>
              </a:tblPr>
              <a:tblGrid>
                <a:gridCol w="1689542">
                  <a:extLst>
                    <a:ext uri="{9D8B030D-6E8A-4147-A177-3AD203B41FA5}">
                      <a16:colId xmlns:a16="http://schemas.microsoft.com/office/drawing/2014/main" val="2986913219"/>
                    </a:ext>
                  </a:extLst>
                </a:gridCol>
                <a:gridCol w="1689542">
                  <a:extLst>
                    <a:ext uri="{9D8B030D-6E8A-4147-A177-3AD203B41FA5}">
                      <a16:colId xmlns:a16="http://schemas.microsoft.com/office/drawing/2014/main" val="1821284120"/>
                    </a:ext>
                  </a:extLst>
                </a:gridCol>
                <a:gridCol w="1689542">
                  <a:extLst>
                    <a:ext uri="{9D8B030D-6E8A-4147-A177-3AD203B41FA5}">
                      <a16:colId xmlns:a16="http://schemas.microsoft.com/office/drawing/2014/main" val="2268322308"/>
                    </a:ext>
                  </a:extLst>
                </a:gridCol>
                <a:gridCol w="1689542">
                  <a:extLst>
                    <a:ext uri="{9D8B030D-6E8A-4147-A177-3AD203B41FA5}">
                      <a16:colId xmlns:a16="http://schemas.microsoft.com/office/drawing/2014/main" val="1823453058"/>
                    </a:ext>
                  </a:extLst>
                </a:gridCol>
                <a:gridCol w="1689542">
                  <a:extLst>
                    <a:ext uri="{9D8B030D-6E8A-4147-A177-3AD203B41FA5}">
                      <a16:colId xmlns:a16="http://schemas.microsoft.com/office/drawing/2014/main" val="4222546783"/>
                    </a:ext>
                  </a:extLst>
                </a:gridCol>
                <a:gridCol w="1689542">
                  <a:extLst>
                    <a:ext uri="{9D8B030D-6E8A-4147-A177-3AD203B41FA5}">
                      <a16:colId xmlns:a16="http://schemas.microsoft.com/office/drawing/2014/main" val="2020529094"/>
                    </a:ext>
                  </a:extLst>
                </a:gridCol>
                <a:gridCol w="1689542">
                  <a:extLst>
                    <a:ext uri="{9D8B030D-6E8A-4147-A177-3AD203B41FA5}">
                      <a16:colId xmlns:a16="http://schemas.microsoft.com/office/drawing/2014/main" val="1559743080"/>
                    </a:ext>
                  </a:extLst>
                </a:gridCol>
              </a:tblGrid>
              <a:tr h="370840">
                <a:tc>
                  <a:txBody>
                    <a:bodyPr/>
                    <a:lstStyle/>
                    <a:p>
                      <a:pPr algn="ctr"/>
                      <a:r>
                        <a:rPr lang="it-IT" sz="2800" dirty="0">
                          <a:latin typeface="Abadi MT Condensed Light" panose="020B0306030101010103" pitchFamily="34" charset="77"/>
                        </a:rPr>
                        <a:t>Esercizio</a:t>
                      </a:r>
                    </a:p>
                  </a:txBody>
                  <a:tcPr anchor="ctr"/>
                </a:tc>
                <a:tc>
                  <a:txBody>
                    <a:bodyPr/>
                    <a:lstStyle/>
                    <a:p>
                      <a:pPr algn="ctr"/>
                      <a:r>
                        <a:rPr lang="it-IT" sz="2800" dirty="0">
                          <a:latin typeface="Abadi MT Condensed Light" panose="020B0306030101010103" pitchFamily="34" charset="77"/>
                        </a:rPr>
                        <a:t>Ricavi</a:t>
                      </a:r>
                    </a:p>
                    <a:p>
                      <a:pPr algn="ctr"/>
                      <a:r>
                        <a:rPr lang="it-IT" sz="2800" dirty="0">
                          <a:latin typeface="Abadi MT Condensed Light" panose="020B0306030101010103" pitchFamily="34" charset="77"/>
                        </a:rPr>
                        <a:t>Istituzionali</a:t>
                      </a:r>
                    </a:p>
                  </a:txBody>
                  <a:tcPr anchor="ctr"/>
                </a:tc>
                <a:tc>
                  <a:txBody>
                    <a:bodyPr/>
                    <a:lstStyle/>
                    <a:p>
                      <a:pPr algn="ctr"/>
                      <a:r>
                        <a:rPr lang="it-IT" sz="2800" dirty="0">
                          <a:latin typeface="Abadi MT Condensed Light" panose="020B0306030101010103" pitchFamily="34" charset="77"/>
                        </a:rPr>
                        <a:t>Ricavi</a:t>
                      </a:r>
                    </a:p>
                    <a:p>
                      <a:pPr algn="ctr"/>
                      <a:r>
                        <a:rPr lang="it-IT" sz="2800" dirty="0">
                          <a:latin typeface="Abadi MT Condensed Light" panose="020B0306030101010103" pitchFamily="34" charset="77"/>
                        </a:rPr>
                        <a:t>Commerciali</a:t>
                      </a:r>
                    </a:p>
                  </a:txBody>
                  <a:tcPr anchor="ctr"/>
                </a:tc>
                <a:tc>
                  <a:txBody>
                    <a:bodyPr/>
                    <a:lstStyle/>
                    <a:p>
                      <a:pPr algn="ctr"/>
                      <a:r>
                        <a:rPr lang="it-IT" sz="2800" dirty="0">
                          <a:latin typeface="Abadi MT Condensed Light" panose="020B0306030101010103" pitchFamily="34" charset="77"/>
                        </a:rPr>
                        <a:t>Ricavi complessivi</a:t>
                      </a:r>
                    </a:p>
                  </a:txBody>
                  <a:tcPr anchor="ctr"/>
                </a:tc>
                <a:tc>
                  <a:txBody>
                    <a:bodyPr/>
                    <a:lstStyle/>
                    <a:p>
                      <a:pPr algn="ctr"/>
                      <a:r>
                        <a:rPr lang="it-IT" sz="2400" dirty="0">
                          <a:latin typeface="Abadi MT Condensed Light" panose="020B0306030101010103" pitchFamily="34" charset="77"/>
                        </a:rPr>
                        <a:t>Superamento</a:t>
                      </a:r>
                    </a:p>
                  </a:txBody>
                  <a:tcPr anchor="ctr"/>
                </a:tc>
                <a:tc>
                  <a:txBody>
                    <a:bodyPr/>
                    <a:lstStyle/>
                    <a:p>
                      <a:pPr algn="ctr"/>
                      <a:r>
                        <a:rPr lang="it-IT" sz="2400" dirty="0">
                          <a:latin typeface="Abadi MT Condensed Light" panose="020B0306030101010103" pitchFamily="34" charset="77"/>
                        </a:rPr>
                        <a:t>Limite: 30%</a:t>
                      </a:r>
                    </a:p>
                    <a:p>
                      <a:pPr algn="ctr"/>
                      <a:r>
                        <a:rPr lang="it-IT" sz="2400" dirty="0">
                          <a:latin typeface="Abadi MT Condensed Light" panose="020B0306030101010103" pitchFamily="34" charset="77"/>
                        </a:rPr>
                        <a:t>di ricavi </a:t>
                      </a:r>
                      <a:r>
                        <a:rPr lang="it-IT" sz="2400" dirty="0" err="1">
                          <a:latin typeface="Abadi MT Condensed Light" panose="020B0306030101010103" pitchFamily="34" charset="77"/>
                        </a:rPr>
                        <a:t>compl</a:t>
                      </a:r>
                      <a:endParaRPr lang="it-IT" sz="2400" dirty="0">
                        <a:latin typeface="Abadi MT Condensed Light" panose="020B0306030101010103" pitchFamily="34" charset="77"/>
                      </a:endParaRPr>
                    </a:p>
                  </a:txBody>
                  <a:tcPr anchor="ctr"/>
                </a:tc>
                <a:tc>
                  <a:txBody>
                    <a:bodyPr/>
                    <a:lstStyle/>
                    <a:p>
                      <a:pPr algn="ctr"/>
                      <a:r>
                        <a:rPr lang="it-IT" sz="2400" dirty="0">
                          <a:latin typeface="Abadi MT Condensed Light" panose="020B0306030101010103" pitchFamily="34" charset="77"/>
                        </a:rPr>
                        <a:t>Eccedenza</a:t>
                      </a:r>
                    </a:p>
                  </a:txBody>
                  <a:tcPr anchor="ctr"/>
                </a:tc>
                <a:extLst>
                  <a:ext uri="{0D108BD9-81ED-4DB2-BD59-A6C34878D82A}">
                    <a16:rowId xmlns:a16="http://schemas.microsoft.com/office/drawing/2014/main" val="845998036"/>
                  </a:ext>
                </a:extLst>
              </a:tr>
              <a:tr h="370840">
                <a:tc>
                  <a:txBody>
                    <a:bodyPr/>
                    <a:lstStyle/>
                    <a:p>
                      <a:pPr algn="ctr"/>
                      <a:r>
                        <a:rPr lang="it-IT" sz="2400" dirty="0"/>
                        <a:t>2019</a:t>
                      </a:r>
                    </a:p>
                  </a:txBody>
                  <a:tcPr anchor="ctr"/>
                </a:tc>
                <a:tc>
                  <a:txBody>
                    <a:bodyPr/>
                    <a:lstStyle/>
                    <a:p>
                      <a:pPr algn="ctr"/>
                      <a:r>
                        <a:rPr lang="it-IT" sz="2400" dirty="0"/>
                        <a:t>10.000</a:t>
                      </a:r>
                    </a:p>
                  </a:txBody>
                  <a:tcPr anchor="ctr"/>
                </a:tc>
                <a:tc>
                  <a:txBody>
                    <a:bodyPr/>
                    <a:lstStyle/>
                    <a:p>
                      <a:pPr algn="ctr"/>
                      <a:r>
                        <a:rPr lang="it-IT" sz="2400" dirty="0"/>
                        <a:t>25.000</a:t>
                      </a:r>
                    </a:p>
                  </a:txBody>
                  <a:tcPr anchor="ctr"/>
                </a:tc>
                <a:tc>
                  <a:txBody>
                    <a:bodyPr/>
                    <a:lstStyle/>
                    <a:p>
                      <a:pPr algn="ctr"/>
                      <a:r>
                        <a:rPr lang="it-IT" sz="2400" dirty="0"/>
                        <a:t>35.000</a:t>
                      </a:r>
                    </a:p>
                  </a:txBody>
                  <a:tcPr anchor="ctr"/>
                </a:tc>
                <a:tc>
                  <a:txBody>
                    <a:bodyPr/>
                    <a:lstStyle/>
                    <a:p>
                      <a:pPr algn="ctr"/>
                      <a:r>
                        <a:rPr lang="it-IT" sz="2400" dirty="0">
                          <a:solidFill>
                            <a:srgbClr val="FF0000"/>
                          </a:solidFill>
                        </a:rPr>
                        <a:t>15.000</a:t>
                      </a:r>
                    </a:p>
                  </a:txBody>
                  <a:tcPr anchor="ctr"/>
                </a:tc>
                <a:tc>
                  <a:txBody>
                    <a:bodyPr/>
                    <a:lstStyle/>
                    <a:p>
                      <a:pPr algn="ctr"/>
                      <a:r>
                        <a:rPr lang="it-IT" sz="2400" dirty="0">
                          <a:solidFill>
                            <a:srgbClr val="00B0F0"/>
                          </a:solidFill>
                        </a:rPr>
                        <a:t>10.500</a:t>
                      </a:r>
                    </a:p>
                  </a:txBody>
                  <a:tcPr anchor="ctr"/>
                </a:tc>
                <a:tc>
                  <a:txBody>
                    <a:bodyPr/>
                    <a:lstStyle/>
                    <a:p>
                      <a:pPr algn="ctr"/>
                      <a:r>
                        <a:rPr lang="it-IT" sz="2400" dirty="0">
                          <a:solidFill>
                            <a:srgbClr val="FF0000"/>
                          </a:solidFill>
                        </a:rPr>
                        <a:t>+ 4.500</a:t>
                      </a:r>
                    </a:p>
                  </a:txBody>
                  <a:tcPr anchor="ctr"/>
                </a:tc>
                <a:extLst>
                  <a:ext uri="{0D108BD9-81ED-4DB2-BD59-A6C34878D82A}">
                    <a16:rowId xmlns:a16="http://schemas.microsoft.com/office/drawing/2014/main" val="2360418789"/>
                  </a:ext>
                </a:extLst>
              </a:tr>
              <a:tr h="370840">
                <a:tc>
                  <a:txBody>
                    <a:bodyPr/>
                    <a:lstStyle/>
                    <a:p>
                      <a:pPr algn="ctr"/>
                      <a:r>
                        <a:rPr lang="it-IT" sz="2400" dirty="0"/>
                        <a:t>2020</a:t>
                      </a:r>
                    </a:p>
                  </a:txBody>
                  <a:tcPr anchor="ctr"/>
                </a:tc>
                <a:tc>
                  <a:txBody>
                    <a:bodyPr/>
                    <a:lstStyle/>
                    <a:p>
                      <a:pPr algn="ctr"/>
                      <a:r>
                        <a:rPr lang="it-IT" sz="2400" dirty="0"/>
                        <a:t>15.000</a:t>
                      </a:r>
                    </a:p>
                  </a:txBody>
                  <a:tcPr anchor="ctr"/>
                </a:tc>
                <a:tc>
                  <a:txBody>
                    <a:bodyPr/>
                    <a:lstStyle/>
                    <a:p>
                      <a:pPr algn="ctr"/>
                      <a:r>
                        <a:rPr lang="it-IT" sz="2400" dirty="0"/>
                        <a:t>20.000</a:t>
                      </a:r>
                    </a:p>
                  </a:txBody>
                  <a:tcPr anchor="ctr"/>
                </a:tc>
                <a:tc>
                  <a:txBody>
                    <a:bodyPr/>
                    <a:lstStyle/>
                    <a:p>
                      <a:pPr algn="ctr"/>
                      <a:r>
                        <a:rPr lang="it-IT" sz="2400" dirty="0"/>
                        <a:t>35.000</a:t>
                      </a:r>
                    </a:p>
                  </a:txBody>
                  <a:tcPr anchor="ctr"/>
                </a:tc>
                <a:tc>
                  <a:txBody>
                    <a:bodyPr/>
                    <a:lstStyle/>
                    <a:p>
                      <a:pPr algn="ctr"/>
                      <a:r>
                        <a:rPr lang="it-IT" sz="2400" dirty="0"/>
                        <a:t>  5.000</a:t>
                      </a:r>
                    </a:p>
                  </a:txBody>
                  <a:tcPr anchor="ctr"/>
                </a:tc>
                <a:tc>
                  <a:txBody>
                    <a:bodyPr/>
                    <a:lstStyle/>
                    <a:p>
                      <a:pPr algn="ctr"/>
                      <a:r>
                        <a:rPr lang="it-IT" sz="2400" dirty="0">
                          <a:solidFill>
                            <a:srgbClr val="00B0F0"/>
                          </a:solidFill>
                        </a:rPr>
                        <a:t>10.500</a:t>
                      </a:r>
                    </a:p>
                  </a:txBody>
                  <a:tcPr anchor="ctr"/>
                </a:tc>
                <a:tc>
                  <a:txBody>
                    <a:bodyPr/>
                    <a:lstStyle/>
                    <a:p>
                      <a:pPr algn="ctr"/>
                      <a:r>
                        <a:rPr lang="it-IT" sz="2400" dirty="0"/>
                        <a:t>-  5.500</a:t>
                      </a:r>
                    </a:p>
                  </a:txBody>
                  <a:tcPr anchor="ctr"/>
                </a:tc>
                <a:extLst>
                  <a:ext uri="{0D108BD9-81ED-4DB2-BD59-A6C34878D82A}">
                    <a16:rowId xmlns:a16="http://schemas.microsoft.com/office/drawing/2014/main" val="3304613115"/>
                  </a:ext>
                </a:extLst>
              </a:tr>
            </a:tbl>
          </a:graphicData>
        </a:graphic>
      </p:graphicFrame>
      <p:graphicFrame>
        <p:nvGraphicFramePr>
          <p:cNvPr id="8" name="Tabella 7">
            <a:extLst>
              <a:ext uri="{FF2B5EF4-FFF2-40B4-BE49-F238E27FC236}">
                <a16:creationId xmlns:a16="http://schemas.microsoft.com/office/drawing/2014/main" id="{074A135A-0663-A347-AA60-9B920B535E23}"/>
              </a:ext>
            </a:extLst>
          </p:cNvPr>
          <p:cNvGraphicFramePr>
            <a:graphicFrameLocks noGrp="1"/>
          </p:cNvGraphicFramePr>
          <p:nvPr>
            <p:extLst>
              <p:ext uri="{D42A27DB-BD31-4B8C-83A1-F6EECF244321}">
                <p14:modId xmlns:p14="http://schemas.microsoft.com/office/powerpoint/2010/main" val="197090258"/>
              </p:ext>
            </p:extLst>
          </p:nvPr>
        </p:nvGraphicFramePr>
        <p:xfrm>
          <a:off x="144618" y="4265506"/>
          <a:ext cx="11826794" cy="1859280"/>
        </p:xfrm>
        <a:graphic>
          <a:graphicData uri="http://schemas.openxmlformats.org/drawingml/2006/table">
            <a:tbl>
              <a:tblPr firstRow="1" bandRow="1">
                <a:tableStyleId>{5C22544A-7EE6-4342-B048-85BDC9FD1C3A}</a:tableStyleId>
              </a:tblPr>
              <a:tblGrid>
                <a:gridCol w="1689542">
                  <a:extLst>
                    <a:ext uri="{9D8B030D-6E8A-4147-A177-3AD203B41FA5}">
                      <a16:colId xmlns:a16="http://schemas.microsoft.com/office/drawing/2014/main" val="2986913219"/>
                    </a:ext>
                  </a:extLst>
                </a:gridCol>
                <a:gridCol w="1689542">
                  <a:extLst>
                    <a:ext uri="{9D8B030D-6E8A-4147-A177-3AD203B41FA5}">
                      <a16:colId xmlns:a16="http://schemas.microsoft.com/office/drawing/2014/main" val="1821284120"/>
                    </a:ext>
                  </a:extLst>
                </a:gridCol>
                <a:gridCol w="1689542">
                  <a:extLst>
                    <a:ext uri="{9D8B030D-6E8A-4147-A177-3AD203B41FA5}">
                      <a16:colId xmlns:a16="http://schemas.microsoft.com/office/drawing/2014/main" val="2268322308"/>
                    </a:ext>
                  </a:extLst>
                </a:gridCol>
                <a:gridCol w="1689542">
                  <a:extLst>
                    <a:ext uri="{9D8B030D-6E8A-4147-A177-3AD203B41FA5}">
                      <a16:colId xmlns:a16="http://schemas.microsoft.com/office/drawing/2014/main" val="3436066196"/>
                    </a:ext>
                  </a:extLst>
                </a:gridCol>
                <a:gridCol w="1689542">
                  <a:extLst>
                    <a:ext uri="{9D8B030D-6E8A-4147-A177-3AD203B41FA5}">
                      <a16:colId xmlns:a16="http://schemas.microsoft.com/office/drawing/2014/main" val="4222546783"/>
                    </a:ext>
                  </a:extLst>
                </a:gridCol>
                <a:gridCol w="1689542">
                  <a:extLst>
                    <a:ext uri="{9D8B030D-6E8A-4147-A177-3AD203B41FA5}">
                      <a16:colId xmlns:a16="http://schemas.microsoft.com/office/drawing/2014/main" val="2020529094"/>
                    </a:ext>
                  </a:extLst>
                </a:gridCol>
                <a:gridCol w="1689542">
                  <a:extLst>
                    <a:ext uri="{9D8B030D-6E8A-4147-A177-3AD203B41FA5}">
                      <a16:colId xmlns:a16="http://schemas.microsoft.com/office/drawing/2014/main" val="1559743080"/>
                    </a:ext>
                  </a:extLst>
                </a:gridCol>
              </a:tblGrid>
              <a:tr h="370840">
                <a:tc>
                  <a:txBody>
                    <a:bodyPr/>
                    <a:lstStyle/>
                    <a:p>
                      <a:pPr algn="ctr"/>
                      <a:r>
                        <a:rPr lang="it-IT" sz="2800" dirty="0">
                          <a:latin typeface="Abadi MT Condensed Light" panose="020B0306030101010103" pitchFamily="34" charset="77"/>
                        </a:rPr>
                        <a:t>Esercizio</a:t>
                      </a:r>
                    </a:p>
                  </a:txBody>
                  <a:tcPr anchor="ctr"/>
                </a:tc>
                <a:tc>
                  <a:txBody>
                    <a:bodyPr/>
                    <a:lstStyle/>
                    <a:p>
                      <a:pPr algn="ctr"/>
                      <a:r>
                        <a:rPr lang="it-IT" sz="2800" dirty="0">
                          <a:latin typeface="Abadi MT Condensed Light" panose="020B0306030101010103" pitchFamily="34" charset="77"/>
                        </a:rPr>
                        <a:t>Ricavi</a:t>
                      </a:r>
                    </a:p>
                    <a:p>
                      <a:pPr algn="ctr"/>
                      <a:r>
                        <a:rPr lang="it-IT" sz="2800" dirty="0">
                          <a:latin typeface="Abadi MT Condensed Light" panose="020B0306030101010103" pitchFamily="34" charset="77"/>
                        </a:rPr>
                        <a:t>Istituzionali</a:t>
                      </a:r>
                    </a:p>
                  </a:txBody>
                  <a:tcPr anchor="ctr"/>
                </a:tc>
                <a:tc>
                  <a:txBody>
                    <a:bodyPr/>
                    <a:lstStyle/>
                    <a:p>
                      <a:pPr algn="ctr"/>
                      <a:r>
                        <a:rPr lang="it-IT" sz="2800" dirty="0">
                          <a:latin typeface="Abadi MT Condensed Light" panose="020B0306030101010103" pitchFamily="34" charset="77"/>
                        </a:rPr>
                        <a:t>Ricavi</a:t>
                      </a:r>
                    </a:p>
                    <a:p>
                      <a:pPr algn="ctr"/>
                      <a:r>
                        <a:rPr lang="it-IT" sz="2800" dirty="0">
                          <a:latin typeface="Abadi MT Condensed Light" panose="020B0306030101010103" pitchFamily="34" charset="77"/>
                        </a:rPr>
                        <a:t>Commerciali</a:t>
                      </a:r>
                    </a:p>
                  </a:txBody>
                  <a:tcPr anchor="ctr"/>
                </a:tc>
                <a:tc>
                  <a:txBody>
                    <a:bodyPr/>
                    <a:lstStyle/>
                    <a:p>
                      <a:pPr algn="ctr"/>
                      <a:r>
                        <a:rPr lang="it-IT" sz="2800" dirty="0">
                          <a:latin typeface="Abadi MT Condensed Light" panose="020B0306030101010103" pitchFamily="34" charset="77"/>
                        </a:rPr>
                        <a:t>Ricavi complessivi</a:t>
                      </a:r>
                    </a:p>
                  </a:txBody>
                  <a:tcPr anchor="ctr"/>
                </a:tc>
                <a:tc>
                  <a:txBody>
                    <a:bodyPr/>
                    <a:lstStyle/>
                    <a:p>
                      <a:pPr algn="ctr"/>
                      <a:r>
                        <a:rPr lang="it-IT" sz="2400" dirty="0">
                          <a:latin typeface="Abadi MT Condensed Light" panose="020B0306030101010103" pitchFamily="34" charset="77"/>
                        </a:rPr>
                        <a:t>Superamento</a:t>
                      </a:r>
                    </a:p>
                  </a:txBody>
                  <a:tcPr anchor="ctr"/>
                </a:tc>
                <a:tc>
                  <a:txBody>
                    <a:bodyPr/>
                    <a:lstStyle/>
                    <a:p>
                      <a:pPr algn="ctr"/>
                      <a:r>
                        <a:rPr lang="it-IT" sz="2400" dirty="0">
                          <a:latin typeface="Abadi MT Condensed Light" panose="020B0306030101010103" pitchFamily="34" charset="77"/>
                        </a:rPr>
                        <a:t>Limite: 30%</a:t>
                      </a:r>
                      <a:endParaRPr lang="it-IT" sz="4400" dirty="0">
                        <a:latin typeface="Abadi MT Condensed Light" panose="020B0306030101010103" pitchFamily="34" charset="77"/>
                      </a:endParaRPr>
                    </a:p>
                    <a:p>
                      <a:pPr algn="ctr"/>
                      <a:r>
                        <a:rPr lang="it-IT" sz="2400" dirty="0">
                          <a:latin typeface="Abadi MT Condensed Light" panose="020B0306030101010103" pitchFamily="34" charset="77"/>
                        </a:rPr>
                        <a:t>di ricavi </a:t>
                      </a:r>
                      <a:r>
                        <a:rPr lang="it-IT" sz="2400" dirty="0" err="1">
                          <a:latin typeface="Abadi MT Condensed Light" panose="020B0306030101010103" pitchFamily="34" charset="77"/>
                        </a:rPr>
                        <a:t>compl</a:t>
                      </a:r>
                      <a:endParaRPr lang="it-IT" sz="2400" dirty="0">
                        <a:latin typeface="Abadi MT Condensed Light" panose="020B0306030101010103" pitchFamily="34" charset="77"/>
                      </a:endParaRPr>
                    </a:p>
                  </a:txBody>
                  <a:tcPr anchor="ctr"/>
                </a:tc>
                <a:tc>
                  <a:txBody>
                    <a:bodyPr/>
                    <a:lstStyle/>
                    <a:p>
                      <a:pPr algn="ctr"/>
                      <a:r>
                        <a:rPr lang="it-IT" sz="2800" dirty="0">
                          <a:latin typeface="Abadi MT Condensed Light" panose="020B0306030101010103" pitchFamily="34" charset="77"/>
                        </a:rPr>
                        <a:t>Eccedenza</a:t>
                      </a:r>
                    </a:p>
                  </a:txBody>
                  <a:tcPr anchor="ctr"/>
                </a:tc>
                <a:extLst>
                  <a:ext uri="{0D108BD9-81ED-4DB2-BD59-A6C34878D82A}">
                    <a16:rowId xmlns:a16="http://schemas.microsoft.com/office/drawing/2014/main" val="845998036"/>
                  </a:ext>
                </a:extLst>
              </a:tr>
              <a:tr h="370840">
                <a:tc>
                  <a:txBody>
                    <a:bodyPr/>
                    <a:lstStyle/>
                    <a:p>
                      <a:pPr algn="ctr"/>
                      <a:r>
                        <a:rPr lang="it-IT" sz="2400" dirty="0"/>
                        <a:t>2019</a:t>
                      </a:r>
                    </a:p>
                  </a:txBody>
                  <a:tcPr anchor="ctr"/>
                </a:tc>
                <a:tc>
                  <a:txBody>
                    <a:bodyPr/>
                    <a:lstStyle/>
                    <a:p>
                      <a:pPr algn="ctr"/>
                      <a:r>
                        <a:rPr lang="it-IT" sz="2400" dirty="0"/>
                        <a:t>10.000</a:t>
                      </a:r>
                    </a:p>
                  </a:txBody>
                  <a:tcPr anchor="ctr"/>
                </a:tc>
                <a:tc>
                  <a:txBody>
                    <a:bodyPr/>
                    <a:lstStyle/>
                    <a:p>
                      <a:pPr algn="ctr"/>
                      <a:r>
                        <a:rPr lang="it-IT" sz="2400" dirty="0"/>
                        <a:t>25.000</a:t>
                      </a:r>
                    </a:p>
                  </a:txBody>
                  <a:tcPr anchor="ctr"/>
                </a:tc>
                <a:tc>
                  <a:txBody>
                    <a:bodyPr/>
                    <a:lstStyle/>
                    <a:p>
                      <a:pPr algn="ctr"/>
                      <a:r>
                        <a:rPr lang="it-IT" sz="2400" dirty="0"/>
                        <a:t>35.000</a:t>
                      </a:r>
                    </a:p>
                  </a:txBody>
                  <a:tcPr anchor="ctr"/>
                </a:tc>
                <a:tc>
                  <a:txBody>
                    <a:bodyPr/>
                    <a:lstStyle/>
                    <a:p>
                      <a:pPr algn="ctr"/>
                      <a:r>
                        <a:rPr lang="it-IT" sz="2400" dirty="0">
                          <a:solidFill>
                            <a:srgbClr val="FF0000"/>
                          </a:solidFill>
                        </a:rPr>
                        <a:t>15.000</a:t>
                      </a:r>
                    </a:p>
                  </a:txBody>
                  <a:tcPr anchor="ctr"/>
                </a:tc>
                <a:tc>
                  <a:txBody>
                    <a:bodyPr/>
                    <a:lstStyle/>
                    <a:p>
                      <a:pPr algn="ctr"/>
                      <a:r>
                        <a:rPr lang="it-IT" sz="2400" dirty="0">
                          <a:solidFill>
                            <a:srgbClr val="00B0F0"/>
                          </a:solidFill>
                        </a:rPr>
                        <a:t>10.500</a:t>
                      </a:r>
                    </a:p>
                  </a:txBody>
                  <a:tcPr anchor="ctr"/>
                </a:tc>
                <a:tc>
                  <a:txBody>
                    <a:bodyPr/>
                    <a:lstStyle/>
                    <a:p>
                      <a:pPr algn="ctr"/>
                      <a:r>
                        <a:rPr lang="it-IT" sz="2400" dirty="0">
                          <a:solidFill>
                            <a:srgbClr val="FF0000"/>
                          </a:solidFill>
                        </a:rPr>
                        <a:t>+ 4.500</a:t>
                      </a:r>
                    </a:p>
                  </a:txBody>
                  <a:tcPr anchor="ctr"/>
                </a:tc>
                <a:extLst>
                  <a:ext uri="{0D108BD9-81ED-4DB2-BD59-A6C34878D82A}">
                    <a16:rowId xmlns:a16="http://schemas.microsoft.com/office/drawing/2014/main" val="2360418789"/>
                  </a:ext>
                </a:extLst>
              </a:tr>
              <a:tr h="370840">
                <a:tc>
                  <a:txBody>
                    <a:bodyPr/>
                    <a:lstStyle/>
                    <a:p>
                      <a:pPr algn="ctr"/>
                      <a:r>
                        <a:rPr lang="it-IT" sz="2400" dirty="0"/>
                        <a:t>2020</a:t>
                      </a:r>
                    </a:p>
                  </a:txBody>
                  <a:tcPr anchor="ctr"/>
                </a:tc>
                <a:tc>
                  <a:txBody>
                    <a:bodyPr/>
                    <a:lstStyle/>
                    <a:p>
                      <a:pPr algn="ctr"/>
                      <a:r>
                        <a:rPr lang="it-IT" sz="2400" dirty="0"/>
                        <a:t>10.000</a:t>
                      </a:r>
                    </a:p>
                  </a:txBody>
                  <a:tcPr anchor="ctr"/>
                </a:tc>
                <a:tc>
                  <a:txBody>
                    <a:bodyPr/>
                    <a:lstStyle/>
                    <a:p>
                      <a:pPr algn="ctr"/>
                      <a:r>
                        <a:rPr lang="it-IT" sz="2400" dirty="0"/>
                        <a:t>20.000</a:t>
                      </a:r>
                    </a:p>
                  </a:txBody>
                  <a:tcPr anchor="ctr"/>
                </a:tc>
                <a:tc>
                  <a:txBody>
                    <a:bodyPr/>
                    <a:lstStyle/>
                    <a:p>
                      <a:pPr algn="ctr"/>
                      <a:r>
                        <a:rPr lang="it-IT" sz="2400" dirty="0"/>
                        <a:t>30.000</a:t>
                      </a:r>
                    </a:p>
                  </a:txBody>
                  <a:tcPr anchor="ctr"/>
                </a:tc>
                <a:tc>
                  <a:txBody>
                    <a:bodyPr/>
                    <a:lstStyle/>
                    <a:p>
                      <a:pPr algn="ctr"/>
                      <a:r>
                        <a:rPr lang="it-IT" sz="2400" dirty="0">
                          <a:solidFill>
                            <a:srgbClr val="FF0000"/>
                          </a:solidFill>
                        </a:rPr>
                        <a:t>10.000</a:t>
                      </a:r>
                    </a:p>
                  </a:txBody>
                  <a:tcPr anchor="ctr"/>
                </a:tc>
                <a:tc>
                  <a:txBody>
                    <a:bodyPr/>
                    <a:lstStyle/>
                    <a:p>
                      <a:pPr algn="ctr"/>
                      <a:r>
                        <a:rPr lang="it-IT" sz="2400" dirty="0">
                          <a:solidFill>
                            <a:srgbClr val="00B0F0"/>
                          </a:solidFill>
                        </a:rPr>
                        <a:t>  9.000</a:t>
                      </a:r>
                    </a:p>
                  </a:txBody>
                  <a:tcPr anchor="ctr"/>
                </a:tc>
                <a:tc>
                  <a:txBody>
                    <a:bodyPr/>
                    <a:lstStyle/>
                    <a:p>
                      <a:pPr algn="ctr"/>
                      <a:endParaRPr lang="it-IT" sz="2400" dirty="0">
                        <a:solidFill>
                          <a:srgbClr val="FF0000"/>
                        </a:solidFill>
                        <a:latin typeface="Abadi MT Condensed Light" panose="020B0306030101010103" pitchFamily="34" charset="77"/>
                      </a:endParaRPr>
                    </a:p>
                  </a:txBody>
                  <a:tcPr anchor="ctr"/>
                </a:tc>
                <a:extLst>
                  <a:ext uri="{0D108BD9-81ED-4DB2-BD59-A6C34878D82A}">
                    <a16:rowId xmlns:a16="http://schemas.microsoft.com/office/drawing/2014/main" val="3304613115"/>
                  </a:ext>
                </a:extLst>
              </a:tr>
            </a:tbl>
          </a:graphicData>
        </a:graphic>
      </p:graphicFrame>
      <p:sp>
        <p:nvSpPr>
          <p:cNvPr id="4" name="CasellaDiTesto 3">
            <a:extLst>
              <a:ext uri="{FF2B5EF4-FFF2-40B4-BE49-F238E27FC236}">
                <a16:creationId xmlns:a16="http://schemas.microsoft.com/office/drawing/2014/main" id="{9F0877B2-B08D-F648-9F69-866EBED641BB}"/>
              </a:ext>
            </a:extLst>
          </p:cNvPr>
          <p:cNvSpPr txBox="1"/>
          <p:nvPr/>
        </p:nvSpPr>
        <p:spPr>
          <a:xfrm>
            <a:off x="10272190" y="5601566"/>
            <a:ext cx="1847850" cy="523220"/>
          </a:xfrm>
          <a:prstGeom prst="rect">
            <a:avLst/>
          </a:prstGeom>
          <a:noFill/>
        </p:spPr>
        <p:txBody>
          <a:bodyPr wrap="square" rtlCol="0">
            <a:spAutoFit/>
          </a:bodyPr>
          <a:lstStyle/>
          <a:p>
            <a:r>
              <a:rPr lang="it-IT" sz="2800" dirty="0">
                <a:solidFill>
                  <a:srgbClr val="FF0000"/>
                </a:solidFill>
                <a:latin typeface="Abadi MT Condensed Light" panose="020B0306030101010103" pitchFamily="34" charset="77"/>
              </a:rPr>
              <a:t>cancellazione</a:t>
            </a:r>
          </a:p>
        </p:txBody>
      </p:sp>
    </p:spTree>
    <p:extLst>
      <p:ext uri="{BB962C8B-B14F-4D97-AF65-F5344CB8AC3E}">
        <p14:creationId xmlns:p14="http://schemas.microsoft.com/office/powerpoint/2010/main" val="14837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C11C0252-946E-9E4D-8D65-CA0C92E6A4D3}"/>
              </a:ext>
            </a:extLst>
          </p:cNvPr>
          <p:cNvSpPr txBox="1"/>
          <p:nvPr/>
        </p:nvSpPr>
        <p:spPr>
          <a:xfrm>
            <a:off x="456078" y="1075782"/>
            <a:ext cx="7807812" cy="3283848"/>
          </a:xfrm>
          <a:prstGeom prst="rect">
            <a:avLst/>
          </a:prstGeom>
          <a:noFill/>
        </p:spPr>
        <p:txBody>
          <a:bodyPr wrap="square" rtlCol="0">
            <a:spAutoFit/>
          </a:bodyPr>
          <a:lstStyle/>
          <a:p>
            <a:pPr>
              <a:lnSpc>
                <a:spcPts val="3060"/>
              </a:lnSpc>
            </a:pPr>
            <a:r>
              <a:rPr lang="it-IT" sz="3200" dirty="0">
                <a:latin typeface="American Typewriter" panose="02090604020004020304" pitchFamily="18" charset="77"/>
              </a:rPr>
              <a:t>Con la Riforma del Terzo settore, </a:t>
            </a:r>
          </a:p>
          <a:p>
            <a:pPr>
              <a:lnSpc>
                <a:spcPts val="3060"/>
              </a:lnSpc>
            </a:pPr>
            <a:r>
              <a:rPr lang="it-IT" sz="3200" dirty="0">
                <a:latin typeface="American Typewriter" panose="02090604020004020304" pitchFamily="18" charset="77"/>
              </a:rPr>
              <a:t>sia che vi si entri, </a:t>
            </a:r>
          </a:p>
          <a:p>
            <a:pPr>
              <a:lnSpc>
                <a:spcPts val="3060"/>
              </a:lnSpc>
            </a:pPr>
            <a:r>
              <a:rPr lang="it-IT" sz="3200" dirty="0">
                <a:latin typeface="American Typewriter" panose="02090604020004020304" pitchFamily="18" charset="77"/>
              </a:rPr>
              <a:t>sia che si rimanga fuori, </a:t>
            </a:r>
          </a:p>
          <a:p>
            <a:pPr>
              <a:lnSpc>
                <a:spcPts val="3060"/>
              </a:lnSpc>
            </a:pPr>
            <a:r>
              <a:rPr lang="it-IT" sz="3200" dirty="0">
                <a:latin typeface="American Typewriter" panose="02090604020004020304" pitchFamily="18" charset="77"/>
              </a:rPr>
              <a:t>per far parte del </a:t>
            </a:r>
          </a:p>
          <a:p>
            <a:pPr>
              <a:lnSpc>
                <a:spcPts val="3060"/>
              </a:lnSpc>
            </a:pPr>
            <a:r>
              <a:rPr lang="it-IT" sz="3200" b="1" dirty="0">
                <a:latin typeface="American Typewriter" panose="02090604020004020304" pitchFamily="18" charset="77"/>
              </a:rPr>
              <a:t>CONSIGLIO DI AMMINISTRAZIONE</a:t>
            </a:r>
          </a:p>
          <a:p>
            <a:pPr>
              <a:lnSpc>
                <a:spcPts val="3060"/>
              </a:lnSpc>
            </a:pPr>
            <a:r>
              <a:rPr lang="it-IT" sz="3200" dirty="0">
                <a:latin typeface="American Typewriter" panose="02090604020004020304" pitchFamily="18" charset="77"/>
              </a:rPr>
              <a:t>non basta la buona volontà, </a:t>
            </a:r>
          </a:p>
          <a:p>
            <a:pPr>
              <a:lnSpc>
                <a:spcPts val="3060"/>
              </a:lnSpc>
            </a:pPr>
            <a:r>
              <a:rPr lang="it-IT" sz="3200" dirty="0">
                <a:latin typeface="American Typewriter" panose="02090604020004020304" pitchFamily="18" charset="77"/>
              </a:rPr>
              <a:t>occorre dimostrare il possesso </a:t>
            </a:r>
          </a:p>
          <a:p>
            <a:pPr>
              <a:lnSpc>
                <a:spcPts val="3060"/>
              </a:lnSpc>
            </a:pPr>
            <a:r>
              <a:rPr lang="it-IT" sz="3200" dirty="0">
                <a:latin typeface="American Typewriter" panose="02090604020004020304" pitchFamily="18" charset="77"/>
              </a:rPr>
              <a:t>di </a:t>
            </a:r>
            <a:r>
              <a:rPr lang="it-IT" sz="3200" b="1" dirty="0">
                <a:latin typeface="American Typewriter" panose="02090604020004020304" pitchFamily="18" charset="77"/>
              </a:rPr>
              <a:t>requisiti specifici</a:t>
            </a:r>
            <a:r>
              <a:rPr lang="it-IT" sz="3200" dirty="0">
                <a:latin typeface="American Typewriter" panose="02090604020004020304" pitchFamily="18" charset="77"/>
              </a:rPr>
              <a:t>:</a:t>
            </a:r>
          </a:p>
        </p:txBody>
      </p:sp>
      <p:sp>
        <p:nvSpPr>
          <p:cNvPr id="12" name="Ovale 11">
            <a:extLst>
              <a:ext uri="{FF2B5EF4-FFF2-40B4-BE49-F238E27FC236}">
                <a16:creationId xmlns:a16="http://schemas.microsoft.com/office/drawing/2014/main" id="{0558CDA3-845D-BC4F-A4AD-6EF55CAFF207}"/>
              </a:ext>
            </a:extLst>
          </p:cNvPr>
          <p:cNvSpPr/>
          <p:nvPr/>
        </p:nvSpPr>
        <p:spPr>
          <a:xfrm>
            <a:off x="6153092" y="3500409"/>
            <a:ext cx="2324158" cy="1981466"/>
          </a:xfrm>
          <a:prstGeom prst="ellipse">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b="1" dirty="0">
                <a:solidFill>
                  <a:srgbClr val="00FDFF"/>
                </a:solidFill>
                <a:latin typeface="American Typewriter Condensed" panose="02090606020004020304" pitchFamily="18" charset="77"/>
              </a:rPr>
              <a:t>DISPONIBILITÀ</a:t>
            </a:r>
          </a:p>
          <a:p>
            <a:pPr algn="ctr"/>
            <a:r>
              <a:rPr lang="it-IT" dirty="0">
                <a:latin typeface="American Typewriter Condensed" panose="02090606020004020304" pitchFamily="18" charset="77"/>
              </a:rPr>
              <a:t>Apertura</a:t>
            </a:r>
          </a:p>
          <a:p>
            <a:pPr algn="ctr"/>
            <a:r>
              <a:rPr lang="it-IT" dirty="0">
                <a:latin typeface="American Typewriter Condensed" panose="02090606020004020304" pitchFamily="18" charset="77"/>
              </a:rPr>
              <a:t>Sollecitudine</a:t>
            </a:r>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3" name="Ovale 2">
            <a:extLst>
              <a:ext uri="{FF2B5EF4-FFF2-40B4-BE49-F238E27FC236}">
                <a16:creationId xmlns:a16="http://schemas.microsoft.com/office/drawing/2014/main" id="{3DFD563E-84C7-3045-B5FD-CE944E04618B}"/>
              </a:ext>
            </a:extLst>
          </p:cNvPr>
          <p:cNvSpPr/>
          <p:nvPr/>
        </p:nvSpPr>
        <p:spPr>
          <a:xfrm>
            <a:off x="324380" y="4394431"/>
            <a:ext cx="1710391" cy="160870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b="1" dirty="0">
                <a:solidFill>
                  <a:srgbClr val="00FDFF"/>
                </a:solidFill>
                <a:latin typeface="American Typewriter Condensed" panose="02090606020004020304" pitchFamily="18" charset="77"/>
              </a:rPr>
              <a:t>CAPACITÀ</a:t>
            </a:r>
          </a:p>
          <a:p>
            <a:pPr algn="ctr"/>
            <a:r>
              <a:rPr lang="it-IT" dirty="0">
                <a:latin typeface="American Typewriter Condensed" panose="02090606020004020304" pitchFamily="18" charset="77"/>
              </a:rPr>
              <a:t>Attitudine</a:t>
            </a:r>
          </a:p>
          <a:p>
            <a:pPr algn="ctr"/>
            <a:r>
              <a:rPr lang="it-IT" dirty="0">
                <a:latin typeface="American Typewriter Condensed" panose="02090606020004020304" pitchFamily="18" charset="77"/>
              </a:rPr>
              <a:t>Efficienza</a:t>
            </a:r>
          </a:p>
          <a:p>
            <a:pPr algn="ctr"/>
            <a:r>
              <a:rPr lang="it-IT" dirty="0">
                <a:latin typeface="American Typewriter Condensed" panose="02090606020004020304" pitchFamily="18" charset="77"/>
              </a:rPr>
              <a:t>Ingegno</a:t>
            </a:r>
          </a:p>
        </p:txBody>
      </p:sp>
      <p:sp>
        <p:nvSpPr>
          <p:cNvPr id="10" name="Ovale 9">
            <a:extLst>
              <a:ext uri="{FF2B5EF4-FFF2-40B4-BE49-F238E27FC236}">
                <a16:creationId xmlns:a16="http://schemas.microsoft.com/office/drawing/2014/main" id="{B3C6510C-1AC6-0C4F-843D-F69E15BA4A45}"/>
              </a:ext>
            </a:extLst>
          </p:cNvPr>
          <p:cNvSpPr/>
          <p:nvPr/>
        </p:nvSpPr>
        <p:spPr>
          <a:xfrm>
            <a:off x="3288794" y="4249466"/>
            <a:ext cx="2275151" cy="2132284"/>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it-IT" b="1" dirty="0">
                <a:solidFill>
                  <a:srgbClr val="00FDFF"/>
                </a:solidFill>
                <a:latin typeface="American Typewriter Condensed" panose="02090606020004020304" pitchFamily="18" charset="77"/>
              </a:rPr>
              <a:t>ONORABILITÀ</a:t>
            </a:r>
          </a:p>
          <a:p>
            <a:pPr algn="ctr"/>
            <a:r>
              <a:rPr lang="it-IT" dirty="0">
                <a:latin typeface="American Typewriter Condensed" panose="02090606020004020304" pitchFamily="18" charset="77"/>
              </a:rPr>
              <a:t>Reputazione</a:t>
            </a:r>
          </a:p>
          <a:p>
            <a:pPr algn="ctr"/>
            <a:r>
              <a:rPr lang="it-IT" dirty="0">
                <a:latin typeface="American Typewriter Condensed" panose="02090606020004020304" pitchFamily="18" charset="77"/>
              </a:rPr>
              <a:t>Onestà</a:t>
            </a:r>
          </a:p>
          <a:p>
            <a:pPr algn="ctr"/>
            <a:r>
              <a:rPr lang="it-IT" dirty="0">
                <a:latin typeface="American Typewriter Condensed" panose="02090606020004020304" pitchFamily="18" charset="77"/>
              </a:rPr>
              <a:t>Buon nome</a:t>
            </a:r>
          </a:p>
        </p:txBody>
      </p:sp>
      <p:sp>
        <p:nvSpPr>
          <p:cNvPr id="11" name="Ovale 10">
            <a:extLst>
              <a:ext uri="{FF2B5EF4-FFF2-40B4-BE49-F238E27FC236}">
                <a16:creationId xmlns:a16="http://schemas.microsoft.com/office/drawing/2014/main" id="{012C6382-D1D9-1444-A9CE-BA0EA1ED3611}"/>
              </a:ext>
            </a:extLst>
          </p:cNvPr>
          <p:cNvSpPr/>
          <p:nvPr/>
        </p:nvSpPr>
        <p:spPr>
          <a:xfrm>
            <a:off x="5153283" y="4863971"/>
            <a:ext cx="2278536" cy="1994029"/>
          </a:xfrm>
          <a:prstGeom prst="ellipse">
            <a:avLst/>
          </a:prstGeom>
          <a:solidFill>
            <a:schemeClr val="accent6">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it-IT" b="1" dirty="0">
                <a:solidFill>
                  <a:srgbClr val="00FDFF"/>
                </a:solidFill>
                <a:latin typeface="American Typewriter Condensed" panose="02090606020004020304" pitchFamily="18" charset="77"/>
              </a:rPr>
              <a:t>COMPETENZA</a:t>
            </a:r>
          </a:p>
          <a:p>
            <a:pPr algn="ctr"/>
            <a:r>
              <a:rPr lang="it-IT" dirty="0">
                <a:latin typeface="American Typewriter Condensed" panose="02090606020004020304" pitchFamily="18" charset="77"/>
              </a:rPr>
              <a:t>Abilità</a:t>
            </a:r>
          </a:p>
          <a:p>
            <a:pPr algn="ctr"/>
            <a:r>
              <a:rPr lang="it-IT" dirty="0">
                <a:latin typeface="American Typewriter Condensed" panose="02090606020004020304" pitchFamily="18" charset="77"/>
              </a:rPr>
              <a:t>Esperienza</a:t>
            </a:r>
          </a:p>
          <a:p>
            <a:pPr algn="ctr"/>
            <a:r>
              <a:rPr lang="it-IT" dirty="0">
                <a:latin typeface="American Typewriter Condensed" panose="02090606020004020304" pitchFamily="18" charset="77"/>
              </a:rPr>
              <a:t>Idoneità</a:t>
            </a:r>
          </a:p>
        </p:txBody>
      </p:sp>
      <p:sp>
        <p:nvSpPr>
          <p:cNvPr id="13" name="Ovale 12">
            <a:extLst>
              <a:ext uri="{FF2B5EF4-FFF2-40B4-BE49-F238E27FC236}">
                <a16:creationId xmlns:a16="http://schemas.microsoft.com/office/drawing/2014/main" id="{A192F144-0C7E-A74F-AF40-CDCA2197E844}"/>
              </a:ext>
            </a:extLst>
          </p:cNvPr>
          <p:cNvSpPr/>
          <p:nvPr/>
        </p:nvSpPr>
        <p:spPr>
          <a:xfrm>
            <a:off x="8097166" y="2871024"/>
            <a:ext cx="2818483" cy="2610851"/>
          </a:xfrm>
          <a:prstGeom prst="ellipse">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b="1" dirty="0">
                <a:solidFill>
                  <a:srgbClr val="00FDFF"/>
                </a:solidFill>
                <a:latin typeface="American Typewriter Condensed" panose="02090606020004020304" pitchFamily="18" charset="77"/>
              </a:rPr>
              <a:t>PROFESSIONALITÀ</a:t>
            </a:r>
          </a:p>
          <a:p>
            <a:pPr algn="ctr"/>
            <a:r>
              <a:rPr lang="it-IT" dirty="0">
                <a:latin typeface="American Typewriter Condensed" panose="02090606020004020304" pitchFamily="18" charset="77"/>
              </a:rPr>
              <a:t>Carattere</a:t>
            </a:r>
          </a:p>
          <a:p>
            <a:pPr algn="ctr"/>
            <a:r>
              <a:rPr lang="it-IT" dirty="0">
                <a:latin typeface="American Typewriter Condensed" panose="02090606020004020304" pitchFamily="18" charset="77"/>
              </a:rPr>
              <a:t>Temperamento</a:t>
            </a:r>
          </a:p>
          <a:p>
            <a:pPr algn="ctr"/>
            <a:r>
              <a:rPr lang="it-IT" dirty="0">
                <a:latin typeface="American Typewriter Condensed" panose="02090606020004020304" pitchFamily="18" charset="77"/>
              </a:rPr>
              <a:t>Personalità</a:t>
            </a:r>
          </a:p>
        </p:txBody>
      </p:sp>
      <p:sp>
        <p:nvSpPr>
          <p:cNvPr id="14" name="Ovale 13">
            <a:extLst>
              <a:ext uri="{FF2B5EF4-FFF2-40B4-BE49-F238E27FC236}">
                <a16:creationId xmlns:a16="http://schemas.microsoft.com/office/drawing/2014/main" id="{DC7C88ED-A35D-EC49-972D-C56D2AD6EF14}"/>
              </a:ext>
            </a:extLst>
          </p:cNvPr>
          <p:cNvSpPr/>
          <p:nvPr/>
        </p:nvSpPr>
        <p:spPr>
          <a:xfrm>
            <a:off x="9452539" y="4542179"/>
            <a:ext cx="2651902" cy="2525479"/>
          </a:xfrm>
          <a:prstGeom prst="ellipse">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b="1" dirty="0">
                <a:solidFill>
                  <a:srgbClr val="00FDFF"/>
                </a:solidFill>
                <a:latin typeface="American Typewriter Condensed" panose="02090606020004020304" pitchFamily="18" charset="77"/>
              </a:rPr>
              <a:t>RESPONSABILITÀ</a:t>
            </a:r>
          </a:p>
          <a:p>
            <a:pPr algn="ctr"/>
            <a:r>
              <a:rPr lang="it-IT" dirty="0">
                <a:latin typeface="American Typewriter Condensed" panose="02090606020004020304" pitchFamily="18" charset="77"/>
              </a:rPr>
              <a:t>Serietà</a:t>
            </a:r>
          </a:p>
          <a:p>
            <a:pPr algn="ctr"/>
            <a:r>
              <a:rPr lang="it-IT" dirty="0">
                <a:latin typeface="American Typewriter Condensed" panose="02090606020004020304" pitchFamily="18" charset="77"/>
              </a:rPr>
              <a:t>Giudizio</a:t>
            </a:r>
          </a:p>
          <a:p>
            <a:pPr algn="ctr"/>
            <a:r>
              <a:rPr lang="it-IT" dirty="0">
                <a:latin typeface="American Typewriter Condensed" panose="02090606020004020304" pitchFamily="18" charset="77"/>
              </a:rPr>
              <a:t>Affidabilità</a:t>
            </a:r>
          </a:p>
        </p:txBody>
      </p:sp>
      <p:sp>
        <p:nvSpPr>
          <p:cNvPr id="9" name="Ovale 8">
            <a:extLst>
              <a:ext uri="{FF2B5EF4-FFF2-40B4-BE49-F238E27FC236}">
                <a16:creationId xmlns:a16="http://schemas.microsoft.com/office/drawing/2014/main" id="{DDDE3630-A2BE-C64D-92D8-C0A47D83C8CF}"/>
              </a:ext>
            </a:extLst>
          </p:cNvPr>
          <p:cNvSpPr/>
          <p:nvPr/>
        </p:nvSpPr>
        <p:spPr>
          <a:xfrm>
            <a:off x="1739639" y="4778792"/>
            <a:ext cx="2015885" cy="2019435"/>
          </a:xfrm>
          <a:prstGeom prst="ellipse">
            <a:avLst/>
          </a:prstGeom>
          <a:solidFill>
            <a:schemeClr val="bg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b="1" dirty="0">
                <a:solidFill>
                  <a:srgbClr val="00FDFF"/>
                </a:solidFill>
                <a:latin typeface="American Typewriter Condensed" panose="02090606020004020304" pitchFamily="18" charset="77"/>
              </a:rPr>
              <a:t>GRATUITÀ</a:t>
            </a:r>
          </a:p>
          <a:p>
            <a:pPr algn="ctr"/>
            <a:r>
              <a:rPr lang="it-IT" dirty="0">
                <a:latin typeface="American Typewriter Condensed" panose="02090606020004020304" pitchFamily="18" charset="77"/>
              </a:rPr>
              <a:t>Donarsi</a:t>
            </a:r>
          </a:p>
          <a:p>
            <a:pPr algn="ctr"/>
            <a:r>
              <a:rPr lang="it-IT" dirty="0">
                <a:latin typeface="American Typewriter Condensed" panose="02090606020004020304" pitchFamily="18" charset="77"/>
              </a:rPr>
              <a:t>Volontariato</a:t>
            </a:r>
          </a:p>
          <a:p>
            <a:pPr algn="ctr"/>
            <a:r>
              <a:rPr lang="it-IT" dirty="0">
                <a:latin typeface="American Typewriter Condensed" panose="02090606020004020304" pitchFamily="18" charset="77"/>
              </a:rPr>
              <a:t>Gratuità</a:t>
            </a:r>
          </a:p>
        </p:txBody>
      </p:sp>
    </p:spTree>
    <p:extLst>
      <p:ext uri="{BB962C8B-B14F-4D97-AF65-F5344CB8AC3E}">
        <p14:creationId xmlns:p14="http://schemas.microsoft.com/office/powerpoint/2010/main" val="282454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1"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1"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out)">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1"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out)">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1"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out)">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3" grpId="1" animBg="1"/>
      <p:bldP spid="10" grpId="1" animBg="1"/>
      <p:bldP spid="11" grpId="1" animBg="1"/>
      <p:bldP spid="13" grpId="1" animBg="1"/>
      <p:bldP spid="14" grpId="1"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7" name="CasellaDiTesto 6">
            <a:extLst>
              <a:ext uri="{FF2B5EF4-FFF2-40B4-BE49-F238E27FC236}">
                <a16:creationId xmlns:a16="http://schemas.microsoft.com/office/drawing/2014/main" id="{C11C0252-946E-9E4D-8D65-CA0C92E6A4D3}"/>
              </a:ext>
            </a:extLst>
          </p:cNvPr>
          <p:cNvSpPr txBox="1"/>
          <p:nvPr/>
        </p:nvSpPr>
        <p:spPr>
          <a:xfrm>
            <a:off x="360828" y="1431507"/>
            <a:ext cx="7807812" cy="530979"/>
          </a:xfrm>
          <a:prstGeom prst="rect">
            <a:avLst/>
          </a:prstGeom>
          <a:noFill/>
        </p:spPr>
        <p:txBody>
          <a:bodyPr wrap="square" rtlCol="0">
            <a:spAutoFit/>
          </a:bodyPr>
          <a:lstStyle/>
          <a:p>
            <a:pPr>
              <a:lnSpc>
                <a:spcPts val="3360"/>
              </a:lnSpc>
            </a:pPr>
            <a:r>
              <a:rPr lang="it-IT" sz="3200" b="1" dirty="0">
                <a:latin typeface="American Typewriter" panose="02090604020004020304" pitchFamily="18" charset="77"/>
              </a:rPr>
              <a:t>CONSIGLIO DI AMMINISTRAZIONE</a:t>
            </a:r>
          </a:p>
        </p:txBody>
      </p:sp>
      <p:sp>
        <p:nvSpPr>
          <p:cNvPr id="8" name="CasellaDiTesto 7">
            <a:extLst>
              <a:ext uri="{FF2B5EF4-FFF2-40B4-BE49-F238E27FC236}">
                <a16:creationId xmlns:a16="http://schemas.microsoft.com/office/drawing/2014/main" id="{B2DB3C4B-16FA-1F4A-846C-307BEF205C8E}"/>
              </a:ext>
            </a:extLst>
          </p:cNvPr>
          <p:cNvSpPr txBox="1"/>
          <p:nvPr/>
        </p:nvSpPr>
        <p:spPr>
          <a:xfrm>
            <a:off x="360828" y="2351666"/>
            <a:ext cx="5715507" cy="1737912"/>
          </a:xfrm>
          <a:prstGeom prst="rect">
            <a:avLst/>
          </a:prstGeom>
          <a:noFill/>
        </p:spPr>
        <p:txBody>
          <a:bodyPr wrap="square" rtlCol="0">
            <a:spAutoFit/>
          </a:bodyPr>
          <a:lstStyle/>
          <a:p>
            <a:pPr>
              <a:lnSpc>
                <a:spcPts val="3160"/>
              </a:lnSpc>
            </a:pPr>
            <a:r>
              <a:rPr lang="it-IT" sz="3200" dirty="0">
                <a:latin typeface="American Typewriter" panose="02090604020004020304" pitchFamily="18" charset="77"/>
              </a:rPr>
              <a:t>Esclusioni:  </a:t>
            </a:r>
          </a:p>
          <a:p>
            <a:pPr>
              <a:lnSpc>
                <a:spcPts val="3160"/>
              </a:lnSpc>
            </a:pPr>
            <a:r>
              <a:rPr lang="it-IT" sz="3200" dirty="0">
                <a:latin typeface="American Typewriter" panose="02090604020004020304" pitchFamily="18" charset="77"/>
              </a:rPr>
              <a:t>- l’amministratore unico</a:t>
            </a:r>
          </a:p>
          <a:p>
            <a:pPr>
              <a:lnSpc>
                <a:spcPts val="3160"/>
              </a:lnSpc>
            </a:pPr>
            <a:r>
              <a:rPr lang="it-IT" sz="3200" dirty="0">
                <a:latin typeface="American Typewriter" panose="02090604020004020304" pitchFamily="18" charset="77"/>
              </a:rPr>
              <a:t>- le cariche a vita</a:t>
            </a:r>
          </a:p>
          <a:p>
            <a:pPr>
              <a:lnSpc>
                <a:spcPts val="3160"/>
              </a:lnSpc>
            </a:pPr>
            <a:r>
              <a:rPr lang="it-IT" sz="3200" dirty="0">
                <a:latin typeface="American Typewriter" panose="02090604020004020304" pitchFamily="18" charset="77"/>
              </a:rPr>
              <a:t>- le cariche per tempi lunghi</a:t>
            </a:r>
          </a:p>
        </p:txBody>
      </p:sp>
      <p:sp>
        <p:nvSpPr>
          <p:cNvPr id="3" name="CasellaDiTesto 2">
            <a:extLst>
              <a:ext uri="{FF2B5EF4-FFF2-40B4-BE49-F238E27FC236}">
                <a16:creationId xmlns:a16="http://schemas.microsoft.com/office/drawing/2014/main" id="{1BC244BE-1D8D-A040-98C6-36538B082981}"/>
              </a:ext>
            </a:extLst>
          </p:cNvPr>
          <p:cNvSpPr txBox="1"/>
          <p:nvPr/>
        </p:nvSpPr>
        <p:spPr>
          <a:xfrm>
            <a:off x="360827" y="4582739"/>
            <a:ext cx="5715507" cy="194367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nSpc>
                <a:spcPts val="2380"/>
              </a:lnSpc>
            </a:pPr>
            <a:r>
              <a:rPr lang="it-IT" sz="2400" dirty="0">
                <a:latin typeface="American Typewriter Condensed" panose="02090606020004020304" pitchFamily="18" charset="77"/>
              </a:rPr>
              <a:t>Il tema dei mandati </a:t>
            </a:r>
          </a:p>
          <a:p>
            <a:pPr>
              <a:lnSpc>
                <a:spcPts val="2380"/>
              </a:lnSpc>
            </a:pPr>
            <a:r>
              <a:rPr lang="it-IT" sz="2400" dirty="0">
                <a:latin typeface="American Typewriter Condensed" panose="02090606020004020304" pitchFamily="18" charset="77"/>
              </a:rPr>
              <a:t>(periodo di carica per i consiglieri) </a:t>
            </a:r>
          </a:p>
          <a:p>
            <a:pPr>
              <a:lnSpc>
                <a:spcPts val="2380"/>
              </a:lnSpc>
            </a:pPr>
            <a:r>
              <a:rPr lang="it-IT" sz="2400" dirty="0">
                <a:latin typeface="American Typewriter Condensed" panose="02090606020004020304" pitchFamily="18" charset="77"/>
              </a:rPr>
              <a:t>è considerato «sensibile».</a:t>
            </a:r>
          </a:p>
          <a:p>
            <a:pPr>
              <a:lnSpc>
                <a:spcPts val="2380"/>
              </a:lnSpc>
            </a:pPr>
            <a:r>
              <a:rPr lang="it-IT" sz="2400" dirty="0">
                <a:latin typeface="American Typewriter Condensed" panose="02090606020004020304" pitchFamily="18" charset="77"/>
              </a:rPr>
              <a:t>Assolutamente NO a mandati senza rinnovi</a:t>
            </a:r>
          </a:p>
          <a:p>
            <a:pPr>
              <a:lnSpc>
                <a:spcPts val="2380"/>
              </a:lnSpc>
            </a:pPr>
            <a:r>
              <a:rPr lang="it-IT" sz="2400" dirty="0">
                <a:latin typeface="American Typewriter Condensed" panose="02090606020004020304" pitchFamily="18" charset="77"/>
              </a:rPr>
              <a:t>No a rinnovi oltre due/tre mandati consecutivi di durata non eccedenti i quattro anni </a:t>
            </a:r>
            <a:r>
              <a:rPr lang="it-IT" sz="2000" dirty="0">
                <a:latin typeface="American Typewriter Condensed" panose="02090606020004020304" pitchFamily="18" charset="77"/>
              </a:rPr>
              <a:t>(esercizi)</a:t>
            </a:r>
            <a:endParaRPr lang="it-IT" sz="2400" dirty="0">
              <a:latin typeface="American Typewriter Condensed" panose="02090606020004020304" pitchFamily="18" charset="77"/>
            </a:endParaRPr>
          </a:p>
        </p:txBody>
      </p:sp>
      <p:sp>
        <p:nvSpPr>
          <p:cNvPr id="9" name="CasellaDiTesto 8">
            <a:extLst>
              <a:ext uri="{FF2B5EF4-FFF2-40B4-BE49-F238E27FC236}">
                <a16:creationId xmlns:a16="http://schemas.microsoft.com/office/drawing/2014/main" id="{535EEFEB-4CA2-5843-A9A9-FE105D8F6767}"/>
              </a:ext>
            </a:extLst>
          </p:cNvPr>
          <p:cNvSpPr txBox="1"/>
          <p:nvPr/>
        </p:nvSpPr>
        <p:spPr>
          <a:xfrm>
            <a:off x="6674925" y="5183801"/>
            <a:ext cx="5226799" cy="13426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lnSpc>
                <a:spcPts val="2380"/>
              </a:lnSpc>
            </a:pPr>
            <a:r>
              <a:rPr lang="it-IT" sz="2800" b="1" dirty="0">
                <a:latin typeface="American Typewriter Condensed" panose="02090606020004020304" pitchFamily="18" charset="77"/>
              </a:rPr>
              <a:t>«con la diligenza professionale </a:t>
            </a:r>
          </a:p>
          <a:p>
            <a:pPr algn="r">
              <a:lnSpc>
                <a:spcPts val="2380"/>
              </a:lnSpc>
            </a:pPr>
            <a:r>
              <a:rPr lang="it-IT" sz="2800" b="1" dirty="0">
                <a:latin typeface="American Typewriter Condensed" panose="02090606020004020304" pitchFamily="18" charset="77"/>
              </a:rPr>
              <a:t>richiesta </a:t>
            </a:r>
          </a:p>
          <a:p>
            <a:pPr algn="r">
              <a:lnSpc>
                <a:spcPts val="2380"/>
              </a:lnSpc>
            </a:pPr>
            <a:r>
              <a:rPr lang="it-IT" sz="2800" b="1" dirty="0">
                <a:latin typeface="American Typewriter Condensed" panose="02090606020004020304" pitchFamily="18" charset="77"/>
              </a:rPr>
              <a:t>dalla natura dell’incarico </a:t>
            </a:r>
          </a:p>
          <a:p>
            <a:pPr algn="r">
              <a:lnSpc>
                <a:spcPts val="2380"/>
              </a:lnSpc>
            </a:pPr>
            <a:r>
              <a:rPr lang="it-IT" sz="2800" b="1" dirty="0">
                <a:latin typeface="American Typewriter Condensed" panose="02090606020004020304" pitchFamily="18" charset="77"/>
              </a:rPr>
              <a:t>e da specifiche competenze»</a:t>
            </a:r>
          </a:p>
        </p:txBody>
      </p:sp>
      <p:sp>
        <p:nvSpPr>
          <p:cNvPr id="10" name="CasellaDiTesto 9">
            <a:extLst>
              <a:ext uri="{FF2B5EF4-FFF2-40B4-BE49-F238E27FC236}">
                <a16:creationId xmlns:a16="http://schemas.microsoft.com/office/drawing/2014/main" id="{A0DF68BD-9B24-D545-8A41-9850FE70C9B3}"/>
              </a:ext>
            </a:extLst>
          </p:cNvPr>
          <p:cNvSpPr txBox="1"/>
          <p:nvPr/>
        </p:nvSpPr>
        <p:spPr>
          <a:xfrm>
            <a:off x="6674926" y="3057771"/>
            <a:ext cx="3840676" cy="13286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nSpc>
                <a:spcPts val="2380"/>
              </a:lnSpc>
            </a:pPr>
            <a:r>
              <a:rPr lang="it-IT" sz="2400" dirty="0">
                <a:latin typeface="American Typewriter Condensed" panose="02090606020004020304" pitchFamily="18" charset="77"/>
              </a:rPr>
              <a:t>Abbandonato il concetto </a:t>
            </a:r>
          </a:p>
          <a:p>
            <a:pPr>
              <a:lnSpc>
                <a:spcPts val="2380"/>
              </a:lnSpc>
            </a:pPr>
            <a:r>
              <a:rPr lang="it-IT" sz="2400" dirty="0">
                <a:latin typeface="American Typewriter Condensed" panose="02090606020004020304" pitchFamily="18" charset="77"/>
              </a:rPr>
              <a:t>«</a:t>
            </a:r>
            <a:r>
              <a:rPr lang="it-IT" sz="2400" b="1" dirty="0">
                <a:latin typeface="American Typewriter Condensed" panose="02090606020004020304" pitchFamily="18" charset="77"/>
              </a:rPr>
              <a:t>con la diligenza </a:t>
            </a:r>
          </a:p>
          <a:p>
            <a:pPr>
              <a:lnSpc>
                <a:spcPts val="2380"/>
              </a:lnSpc>
            </a:pPr>
            <a:r>
              <a:rPr lang="it-IT" sz="2400" b="1" dirty="0">
                <a:latin typeface="American Typewriter Condensed" panose="02090606020004020304" pitchFamily="18" charset="77"/>
              </a:rPr>
              <a:t>del buon padre </a:t>
            </a:r>
          </a:p>
          <a:p>
            <a:pPr>
              <a:lnSpc>
                <a:spcPts val="2380"/>
              </a:lnSpc>
            </a:pPr>
            <a:r>
              <a:rPr lang="it-IT" sz="2400" b="1" dirty="0">
                <a:latin typeface="American Typewriter Condensed" panose="02090606020004020304" pitchFamily="18" charset="77"/>
              </a:rPr>
              <a:t>di famiglia</a:t>
            </a:r>
            <a:r>
              <a:rPr lang="it-IT" sz="2400" dirty="0">
                <a:latin typeface="American Typewriter Condensed" panose="02090606020004020304" pitchFamily="18" charset="77"/>
              </a:rPr>
              <a:t>» </a:t>
            </a:r>
          </a:p>
        </p:txBody>
      </p:sp>
      <p:sp>
        <p:nvSpPr>
          <p:cNvPr id="11" name="CasellaDiTesto 10">
            <a:extLst>
              <a:ext uri="{FF2B5EF4-FFF2-40B4-BE49-F238E27FC236}">
                <a16:creationId xmlns:a16="http://schemas.microsoft.com/office/drawing/2014/main" id="{6CCC3B88-4729-2D46-99CD-1DFA244BD9C8}"/>
              </a:ext>
            </a:extLst>
          </p:cNvPr>
          <p:cNvSpPr txBox="1"/>
          <p:nvPr/>
        </p:nvSpPr>
        <p:spPr>
          <a:xfrm>
            <a:off x="6674926" y="4582739"/>
            <a:ext cx="3840676" cy="40479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lnSpc>
                <a:spcPts val="2380"/>
              </a:lnSpc>
            </a:pPr>
            <a:r>
              <a:rPr lang="it-IT" sz="2400" dirty="0">
                <a:latin typeface="American Typewriter Condensed" panose="02090606020004020304" pitchFamily="18" charset="77"/>
              </a:rPr>
              <a:t>si preferisce: </a:t>
            </a:r>
          </a:p>
        </p:txBody>
      </p:sp>
      <p:sp>
        <p:nvSpPr>
          <p:cNvPr id="4" name="Freccia destra con strisce 3">
            <a:extLst>
              <a:ext uri="{FF2B5EF4-FFF2-40B4-BE49-F238E27FC236}">
                <a16:creationId xmlns:a16="http://schemas.microsoft.com/office/drawing/2014/main" id="{FF657BFE-35F8-8A40-B4AB-9BD5C21E986B}"/>
              </a:ext>
            </a:extLst>
          </p:cNvPr>
          <p:cNvSpPr/>
          <p:nvPr/>
        </p:nvSpPr>
        <p:spPr>
          <a:xfrm rot="5400000">
            <a:off x="10235344" y="3354726"/>
            <a:ext cx="1929759" cy="1335853"/>
          </a:xfrm>
          <a:prstGeom prst="striped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65BA9730-03DF-2642-AB0D-A5EE1B1136E6}"/>
              </a:ext>
            </a:extLst>
          </p:cNvPr>
          <p:cNvSpPr txBox="1"/>
          <p:nvPr/>
        </p:nvSpPr>
        <p:spPr>
          <a:xfrm>
            <a:off x="6419850" y="5810250"/>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59459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0-#ppt_w/2"/>
                                          </p:val>
                                        </p:tav>
                                        <p:tav tm="100000">
                                          <p:val>
                                            <p:strVal val="#ppt_x"/>
                                          </p:val>
                                        </p:tav>
                                      </p:tavLst>
                                    </p:anim>
                                    <p:anim calcmode="lin" valueType="num">
                                      <p:cBhvr additive="base">
                                        <p:cTn id="14"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0" fill="hold"/>
                                        <p:tgtEl>
                                          <p:spTgt spid="10"/>
                                        </p:tgtEl>
                                        <p:attrNameLst>
                                          <p:attrName>ppt_x</p:attrName>
                                        </p:attrNameLst>
                                      </p:cBhvr>
                                      <p:tavLst>
                                        <p:tav tm="0">
                                          <p:val>
                                            <p:strVal val="1+#ppt_w/2"/>
                                          </p:val>
                                        </p:tav>
                                        <p:tav tm="100000">
                                          <p:val>
                                            <p:strVal val="#ppt_x"/>
                                          </p:val>
                                        </p:tav>
                                      </p:tavLst>
                                    </p:anim>
                                    <p:anim calcmode="lin" valueType="num">
                                      <p:cBhvr additive="base">
                                        <p:cTn id="20"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3000" fill="hold"/>
                                        <p:tgtEl>
                                          <p:spTgt spid="11"/>
                                        </p:tgtEl>
                                        <p:attrNameLst>
                                          <p:attrName>ppt_x</p:attrName>
                                        </p:attrNameLst>
                                      </p:cBhvr>
                                      <p:tavLst>
                                        <p:tav tm="0">
                                          <p:val>
                                            <p:strVal val="1+#ppt_w/2"/>
                                          </p:val>
                                        </p:tav>
                                        <p:tav tm="100000">
                                          <p:val>
                                            <p:strVal val="#ppt_x"/>
                                          </p:val>
                                        </p:tav>
                                      </p:tavLst>
                                    </p:anim>
                                    <p:anim calcmode="lin" valueType="num">
                                      <p:cBhvr additive="base">
                                        <p:cTn id="26" dur="30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3000" fill="hold"/>
                                        <p:tgtEl>
                                          <p:spTgt spid="4"/>
                                        </p:tgtEl>
                                        <p:attrNameLst>
                                          <p:attrName>ppt_x</p:attrName>
                                        </p:attrNameLst>
                                      </p:cBhvr>
                                      <p:tavLst>
                                        <p:tav tm="0">
                                          <p:val>
                                            <p:strVal val="#ppt_x"/>
                                          </p:val>
                                        </p:tav>
                                        <p:tav tm="100000">
                                          <p:val>
                                            <p:strVal val="#ppt_x"/>
                                          </p:val>
                                        </p:tav>
                                      </p:tavLst>
                                    </p:anim>
                                    <p:anim calcmode="lin" valueType="num">
                                      <p:cBhvr additive="base">
                                        <p:cTn id="31" dur="3000" fill="hold"/>
                                        <p:tgtEl>
                                          <p:spTgt spid="4"/>
                                        </p:tgtEl>
                                        <p:attrNameLst>
                                          <p:attrName>ppt_y</p:attrName>
                                        </p:attrNameLst>
                                      </p:cBhvr>
                                      <p:tavLst>
                                        <p:tav tm="0">
                                          <p:val>
                                            <p:strVal val="0-#ppt_h/2"/>
                                          </p:val>
                                        </p:tav>
                                        <p:tav tm="100000">
                                          <p:val>
                                            <p:strVal val="#ppt_y"/>
                                          </p:val>
                                        </p:tav>
                                      </p:tavLst>
                                    </p:anim>
                                  </p:childTnLst>
                                </p:cTn>
                              </p:par>
                            </p:childTnLst>
                          </p:cTn>
                        </p:par>
                        <p:par>
                          <p:cTn id="32" fill="hold">
                            <p:stCondLst>
                              <p:cond delay="6000"/>
                            </p:stCondLst>
                            <p:childTnLst>
                              <p:par>
                                <p:cTn id="33" presetID="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3000" fill="hold"/>
                                        <p:tgtEl>
                                          <p:spTgt spid="9"/>
                                        </p:tgtEl>
                                        <p:attrNameLst>
                                          <p:attrName>ppt_x</p:attrName>
                                        </p:attrNameLst>
                                      </p:cBhvr>
                                      <p:tavLst>
                                        <p:tav tm="0">
                                          <p:val>
                                            <p:strVal val="1+#ppt_w/2"/>
                                          </p:val>
                                        </p:tav>
                                        <p:tav tm="100000">
                                          <p:val>
                                            <p:strVal val="#ppt_x"/>
                                          </p:val>
                                        </p:tav>
                                      </p:tavLst>
                                    </p:anim>
                                    <p:anim calcmode="lin" valueType="num">
                                      <p:cBhvr additive="base">
                                        <p:cTn id="36"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animBg="1"/>
      <p:bldP spid="10" grpId="0" animBg="1"/>
      <p:bldP spid="11"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628650" y="1428750"/>
            <a:ext cx="10991850" cy="4593565"/>
          </a:xfrm>
          <a:prstGeom prst="rect">
            <a:avLst/>
          </a:prstGeom>
          <a:noFill/>
        </p:spPr>
        <p:txBody>
          <a:bodyPr wrap="square" rtlCol="0">
            <a:spAutoFit/>
          </a:bodyPr>
          <a:lstStyle/>
          <a:p>
            <a:pPr>
              <a:lnSpc>
                <a:spcPts val="3920"/>
              </a:lnSpc>
            </a:pPr>
            <a:r>
              <a:rPr lang="it-IT" sz="3600" dirty="0">
                <a:latin typeface="American Typewriter Condensed" panose="02090606020004020304" pitchFamily="18" charset="77"/>
              </a:rPr>
              <a:t>L’esigenza che gli amministratori degli ETS debbano essere dotati di adeguata </a:t>
            </a:r>
            <a:r>
              <a:rPr lang="it-IT" sz="3600" b="1" dirty="0">
                <a:latin typeface="American Typewriter Condensed" panose="02090606020004020304" pitchFamily="18" charset="77"/>
              </a:rPr>
              <a:t>professionalità</a:t>
            </a:r>
            <a:r>
              <a:rPr lang="it-IT" sz="3600" dirty="0">
                <a:latin typeface="American Typewriter Condensed" panose="02090606020004020304" pitchFamily="18" charset="77"/>
              </a:rPr>
              <a:t> trova definitivo riconoscimento normativo, come necessario corollario della </a:t>
            </a:r>
            <a:r>
              <a:rPr lang="it-IT" sz="3600" b="1" dirty="0">
                <a:latin typeface="American Typewriter Condensed" panose="02090606020004020304" pitchFamily="18" charset="77"/>
              </a:rPr>
              <a:t>complessità</a:t>
            </a:r>
            <a:r>
              <a:rPr lang="it-IT" sz="3600" dirty="0">
                <a:latin typeface="American Typewriter Condensed" panose="02090606020004020304" pitchFamily="18" charset="77"/>
              </a:rPr>
              <a:t> del mondo del Terzo settore, in cui i relativi attori non siano animati unicamente da </a:t>
            </a:r>
            <a:r>
              <a:rPr lang="it-IT" sz="3600" b="1" dirty="0">
                <a:latin typeface="American Typewriter Condensed" panose="02090606020004020304" pitchFamily="18" charset="77"/>
              </a:rPr>
              <a:t>passione</a:t>
            </a:r>
            <a:r>
              <a:rPr lang="it-IT" sz="3600" dirty="0">
                <a:latin typeface="American Typewriter Condensed" panose="02090606020004020304" pitchFamily="18" charset="77"/>
              </a:rPr>
              <a:t> e </a:t>
            </a:r>
            <a:r>
              <a:rPr lang="it-IT" sz="3600" b="1" dirty="0">
                <a:latin typeface="American Typewriter Condensed" panose="02090606020004020304" pitchFamily="18" charset="77"/>
              </a:rPr>
              <a:t>generosità</a:t>
            </a:r>
            <a:r>
              <a:rPr lang="it-IT" sz="3600" dirty="0">
                <a:latin typeface="American Typewriter Condensed" panose="02090606020004020304" pitchFamily="18" charset="77"/>
              </a:rPr>
              <a:t>, ma anche da </a:t>
            </a:r>
            <a:r>
              <a:rPr lang="it-IT" sz="3600" b="1" dirty="0">
                <a:latin typeface="American Typewriter Condensed" panose="02090606020004020304" pitchFamily="18" charset="77"/>
              </a:rPr>
              <a:t>capacità</a:t>
            </a:r>
            <a:r>
              <a:rPr lang="it-IT" sz="3600" dirty="0">
                <a:latin typeface="American Typewriter Condensed" panose="02090606020004020304" pitchFamily="18" charset="77"/>
              </a:rPr>
              <a:t> e </a:t>
            </a:r>
            <a:r>
              <a:rPr lang="it-IT" sz="3600" b="1" dirty="0">
                <a:latin typeface="American Typewriter Condensed" panose="02090606020004020304" pitchFamily="18" charset="77"/>
              </a:rPr>
              <a:t>competenze tecniche </a:t>
            </a:r>
            <a:r>
              <a:rPr lang="it-IT" sz="3600" dirty="0">
                <a:latin typeface="American Typewriter Condensed" panose="02090606020004020304" pitchFamily="18" charset="77"/>
              </a:rPr>
              <a:t>di rilievo, in modo che risultino adeguatamente </a:t>
            </a:r>
            <a:r>
              <a:rPr lang="it-IT" sz="3600" b="1" dirty="0">
                <a:latin typeface="American Typewriter Condensed" panose="02090606020004020304" pitchFamily="18" charset="77"/>
              </a:rPr>
              <a:t>tutelati</a:t>
            </a:r>
            <a:r>
              <a:rPr lang="it-IT" sz="3600" dirty="0">
                <a:latin typeface="American Typewriter Condensed" panose="02090606020004020304" pitchFamily="18" charset="77"/>
              </a:rPr>
              <a:t> non soltanto </a:t>
            </a:r>
            <a:r>
              <a:rPr lang="it-IT" sz="3600" b="1" dirty="0">
                <a:latin typeface="American Typewriter Condensed" panose="02090606020004020304" pitchFamily="18" charset="77"/>
              </a:rPr>
              <a:t>l’ente</a:t>
            </a:r>
            <a:r>
              <a:rPr lang="it-IT" sz="3600" dirty="0">
                <a:latin typeface="American Typewriter Condensed" panose="02090606020004020304" pitchFamily="18" charset="77"/>
              </a:rPr>
              <a:t>, ma tutti i soggetti variamente coinvolti nell’attività: </a:t>
            </a:r>
            <a:r>
              <a:rPr lang="it-IT" sz="3600" b="1" dirty="0">
                <a:latin typeface="American Typewriter Condensed" panose="02090606020004020304" pitchFamily="18" charset="77"/>
              </a:rPr>
              <a:t>associati</a:t>
            </a:r>
            <a:r>
              <a:rPr lang="it-IT" sz="3600" dirty="0">
                <a:latin typeface="American Typewriter Condensed" panose="02090606020004020304" pitchFamily="18" charset="77"/>
              </a:rPr>
              <a:t>, fondatori, </a:t>
            </a:r>
            <a:r>
              <a:rPr lang="it-IT" sz="3600" b="1" dirty="0">
                <a:latin typeface="American Typewriter Condensed" panose="02090606020004020304" pitchFamily="18" charset="77"/>
              </a:rPr>
              <a:t>creditori</a:t>
            </a:r>
            <a:r>
              <a:rPr lang="it-IT" sz="3600" dirty="0">
                <a:latin typeface="American Typewriter Condensed" panose="02090606020004020304" pitchFamily="18" charset="77"/>
              </a:rPr>
              <a:t>, </a:t>
            </a:r>
            <a:r>
              <a:rPr lang="it-IT" sz="3600" b="1" dirty="0">
                <a:latin typeface="American Typewriter Condensed" panose="02090606020004020304" pitchFamily="18" charset="77"/>
              </a:rPr>
              <a:t>terzi</a:t>
            </a:r>
            <a:r>
              <a:rPr lang="it-IT" sz="3600" dirty="0">
                <a:latin typeface="American Typewriter Condensed" panose="02090606020004020304" pitchFamily="18" charset="77"/>
              </a:rPr>
              <a:t>. </a:t>
            </a:r>
          </a:p>
        </p:txBody>
      </p:sp>
    </p:spTree>
    <p:extLst>
      <p:ext uri="{BB962C8B-B14F-4D97-AF65-F5344CB8AC3E}">
        <p14:creationId xmlns:p14="http://schemas.microsoft.com/office/powerpoint/2010/main" val="420921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DFEA8AA-318C-2448-8F8A-D1888A3AA163}"/>
              </a:ext>
            </a:extLst>
          </p:cNvPr>
          <p:cNvSpPr/>
          <p:nvPr/>
        </p:nvSpPr>
        <p:spPr>
          <a:xfrm>
            <a:off x="457203" y="805530"/>
            <a:ext cx="11734799" cy="4881977"/>
          </a:xfrm>
          <a:prstGeom prst="rect">
            <a:avLst/>
          </a:prstGeom>
        </p:spPr>
        <p:txBody>
          <a:bodyPr wrap="square">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4</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Il Circolo è costituito per il perseguimento, senza scopo di lucro, di finalità civiche, e solidaristiche e di utilità sociale.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Riprende le finalità del precedente statuto:</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Favorisce la formazione mediante un progetto fondato sui valori del Vangelo e sulla visione cristiana dell’uomo e della società.</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Da’ impulso al dialogo e alla collaborazione con le famiglie, con le realtà ecclesiali (parrocchia e diocesi), con le istituzioni civili e sociali.</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Realizza esperienze di animazione culturale e di servizio sociale tendenti a valorizzare la vita e la storia con riferimento costante al Vangelo.</a:t>
            </a:r>
          </a:p>
          <a:p>
            <a:pPr marL="457200" indent="-457200">
              <a:lnSpc>
                <a:spcPts val="2800"/>
              </a:lnSpc>
              <a:spcBef>
                <a:spcPts val="600"/>
              </a:spcBef>
              <a:spcAft>
                <a:spcPts val="0"/>
              </a:spcAft>
              <a:buFontTx/>
              <a:buChar char="-"/>
            </a:pPr>
            <a:r>
              <a:rPr lang="it-IT" sz="3200" dirty="0">
                <a:latin typeface="American Typewriter Condensed" panose="02090606020004020304" pitchFamily="18" charset="77"/>
                <a:ea typeface="Times New Roman" panose="02020603050405020304" pitchFamily="18" charset="0"/>
              </a:rPr>
              <a:t>Pone attenzione alle istanze delle fasce sociali più deboli. </a:t>
            </a:r>
          </a:p>
        </p:txBody>
      </p:sp>
    </p:spTree>
    <p:extLst>
      <p:ext uri="{BB962C8B-B14F-4D97-AF65-F5344CB8AC3E}">
        <p14:creationId xmlns:p14="http://schemas.microsoft.com/office/powerpoint/2010/main" val="23030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514350" y="876300"/>
            <a:ext cx="11373242" cy="6068328"/>
          </a:xfrm>
          <a:prstGeom prst="rect">
            <a:avLst/>
          </a:prstGeom>
          <a:noFill/>
        </p:spPr>
        <p:txBody>
          <a:bodyPr wrap="square" rtlCol="0">
            <a:spAutoFit/>
          </a:bodyPr>
          <a:lstStyle/>
          <a:p>
            <a:pPr>
              <a:lnSpc>
                <a:spcPts val="3920"/>
              </a:lnSpc>
            </a:pPr>
            <a:r>
              <a:rPr lang="it-IT" sz="3600" dirty="0">
                <a:latin typeface="American Typewriter Condensed" panose="02090606020004020304" pitchFamily="18" charset="77"/>
              </a:rPr>
              <a:t>La </a:t>
            </a:r>
            <a:r>
              <a:rPr lang="it-IT" sz="3600" b="1" dirty="0">
                <a:latin typeface="American Typewriter Condensed" panose="02090606020004020304" pitchFamily="18" charset="77"/>
              </a:rPr>
              <a:t>responsabilità degli amministratori </a:t>
            </a:r>
            <a:r>
              <a:rPr lang="it-IT" sz="3600" dirty="0">
                <a:latin typeface="American Typewriter Condensed" panose="02090606020004020304" pitchFamily="18" charset="77"/>
              </a:rPr>
              <a:t>degli ETS </a:t>
            </a:r>
          </a:p>
          <a:p>
            <a:pPr marL="571500" indent="-571500">
              <a:lnSpc>
                <a:spcPts val="3520"/>
              </a:lnSpc>
              <a:buFontTx/>
              <a:buChar char="-"/>
            </a:pPr>
            <a:r>
              <a:rPr lang="it-IT" sz="3600" dirty="0">
                <a:latin typeface="American Typewriter Condensed" panose="02090606020004020304" pitchFamily="18" charset="77"/>
              </a:rPr>
              <a:t>Necessario e concreto </a:t>
            </a:r>
            <a:r>
              <a:rPr lang="it-IT" sz="3600" b="1" dirty="0">
                <a:latin typeface="American Typewriter Condensed" panose="02090606020004020304" pitchFamily="18" charset="77"/>
              </a:rPr>
              <a:t>perseguimento</a:t>
            </a:r>
            <a:r>
              <a:rPr lang="it-IT" sz="3600" dirty="0">
                <a:latin typeface="American Typewriter Condensed" panose="02090606020004020304" pitchFamily="18" charset="77"/>
              </a:rPr>
              <a:t> delle finalità civiche, solidaristiche e di utilità sociale;</a:t>
            </a:r>
          </a:p>
          <a:p>
            <a:pPr marL="571500" indent="-571500">
              <a:lnSpc>
                <a:spcPts val="3920"/>
              </a:lnSpc>
              <a:buFontTx/>
              <a:buChar char="-"/>
            </a:pPr>
            <a:r>
              <a:rPr lang="it-IT" sz="3600" dirty="0">
                <a:latin typeface="American Typewriter Condensed" panose="02090606020004020304" pitchFamily="18" charset="77"/>
              </a:rPr>
              <a:t>Svolgimento delle </a:t>
            </a:r>
            <a:r>
              <a:rPr lang="it-IT" sz="3600" b="1" dirty="0">
                <a:latin typeface="American Typewriter Condensed" panose="02090606020004020304" pitchFamily="18" charset="77"/>
              </a:rPr>
              <a:t>attività</a:t>
            </a:r>
            <a:r>
              <a:rPr lang="it-IT" sz="3600" dirty="0">
                <a:latin typeface="American Typewriter Condensed" panose="02090606020004020304" pitchFamily="18" charset="77"/>
              </a:rPr>
              <a:t> di interesse generale (art. 5);</a:t>
            </a:r>
          </a:p>
          <a:p>
            <a:pPr marL="571500" indent="-571500">
              <a:lnSpc>
                <a:spcPts val="3920"/>
              </a:lnSpc>
              <a:buFontTx/>
              <a:buChar char="-"/>
            </a:pPr>
            <a:r>
              <a:rPr lang="it-IT" sz="3600" dirty="0">
                <a:latin typeface="American Typewriter Condensed" panose="02090606020004020304" pitchFamily="18" charset="77"/>
              </a:rPr>
              <a:t>Vincolo della </a:t>
            </a:r>
            <a:r>
              <a:rPr lang="it-IT" sz="3600" b="1" dirty="0">
                <a:latin typeface="American Typewriter Condensed" panose="02090606020004020304" pitchFamily="18" charset="77"/>
              </a:rPr>
              <a:t>indistribuibilità</a:t>
            </a:r>
            <a:r>
              <a:rPr lang="it-IT" sz="3600" dirty="0">
                <a:latin typeface="American Typewriter Condensed" panose="02090606020004020304" pitchFamily="18" charset="77"/>
              </a:rPr>
              <a:t> diretta e indiretta </a:t>
            </a:r>
          </a:p>
          <a:p>
            <a:pPr>
              <a:lnSpc>
                <a:spcPts val="3720"/>
              </a:lnSpc>
            </a:pPr>
            <a:r>
              <a:rPr lang="it-IT" sz="3600" dirty="0">
                <a:latin typeface="American Typewriter Condensed" panose="02090606020004020304" pitchFamily="18" charset="77"/>
              </a:rPr>
              <a:t>	 della ricchezza raccolta e prodotta;</a:t>
            </a:r>
          </a:p>
          <a:p>
            <a:pPr marL="571500" indent="-571500">
              <a:lnSpc>
                <a:spcPts val="3920"/>
              </a:lnSpc>
              <a:buFontTx/>
              <a:buChar char="-"/>
            </a:pPr>
            <a:r>
              <a:rPr lang="it-IT" sz="3600" dirty="0">
                <a:latin typeface="American Typewriter Condensed" panose="02090606020004020304" pitchFamily="18" charset="77"/>
              </a:rPr>
              <a:t>Rispetto dei </a:t>
            </a:r>
            <a:r>
              <a:rPr lang="it-IT" sz="3600" b="1" dirty="0">
                <a:latin typeface="American Typewriter Condensed" panose="02090606020004020304" pitchFamily="18" charset="77"/>
              </a:rPr>
              <a:t>requisiti</a:t>
            </a:r>
            <a:r>
              <a:rPr lang="it-IT" sz="3600" dirty="0">
                <a:latin typeface="American Typewriter Condensed" panose="02090606020004020304" pitchFamily="18" charset="77"/>
              </a:rPr>
              <a:t> di secondarietà e strumentalità </a:t>
            </a:r>
          </a:p>
          <a:p>
            <a:pPr>
              <a:lnSpc>
                <a:spcPts val="3920"/>
              </a:lnSpc>
            </a:pPr>
            <a:r>
              <a:rPr lang="it-IT" sz="3600" dirty="0">
                <a:latin typeface="American Typewriter Condensed" panose="02090606020004020304" pitchFamily="18" charset="77"/>
              </a:rPr>
              <a:t>	 delle attività economiche eventualmente esercitate;</a:t>
            </a:r>
          </a:p>
          <a:p>
            <a:pPr marL="571500" indent="-571500">
              <a:lnSpc>
                <a:spcPts val="3920"/>
              </a:lnSpc>
              <a:buFontTx/>
              <a:buChar char="-"/>
            </a:pPr>
            <a:r>
              <a:rPr lang="it-IT" sz="3600" dirty="0">
                <a:latin typeface="American Typewriter Condensed" panose="02090606020004020304" pitchFamily="18" charset="77"/>
              </a:rPr>
              <a:t>Raccolte </a:t>
            </a:r>
            <a:r>
              <a:rPr lang="it-IT" sz="3600" b="1" dirty="0">
                <a:latin typeface="American Typewriter Condensed" panose="02090606020004020304" pitchFamily="18" charset="77"/>
              </a:rPr>
              <a:t>fondi</a:t>
            </a:r>
            <a:r>
              <a:rPr lang="it-IT" sz="3600" dirty="0">
                <a:latin typeface="American Typewriter Condensed" panose="02090606020004020304" pitchFamily="18" charset="77"/>
              </a:rPr>
              <a:t> siano effettuate secondo i canoni all’art. 7;</a:t>
            </a:r>
          </a:p>
          <a:p>
            <a:pPr marL="571500" indent="-571500">
              <a:lnSpc>
                <a:spcPts val="3920"/>
              </a:lnSpc>
              <a:buFontTx/>
              <a:buChar char="-"/>
            </a:pPr>
            <a:r>
              <a:rPr lang="it-IT" sz="3600" dirty="0">
                <a:latin typeface="American Typewriter Condensed" panose="02090606020004020304" pitchFamily="18" charset="77"/>
              </a:rPr>
              <a:t>La </a:t>
            </a:r>
            <a:r>
              <a:rPr lang="it-IT" sz="3600" b="1" dirty="0">
                <a:latin typeface="American Typewriter Condensed" panose="02090606020004020304" pitchFamily="18" charset="77"/>
              </a:rPr>
              <a:t>relazione di missione </a:t>
            </a:r>
            <a:r>
              <a:rPr lang="it-IT" sz="3600" dirty="0">
                <a:latin typeface="American Typewriter Condensed" panose="02090606020004020304" pitchFamily="18" charset="77"/>
              </a:rPr>
              <a:t>sia effettuata secondo norme CTS;</a:t>
            </a:r>
          </a:p>
          <a:p>
            <a:pPr marL="571500" indent="-571500">
              <a:lnSpc>
                <a:spcPts val="3920"/>
              </a:lnSpc>
              <a:buFontTx/>
              <a:buChar char="-"/>
            </a:pPr>
            <a:r>
              <a:rPr lang="it-IT" sz="3600" dirty="0">
                <a:latin typeface="American Typewriter Condensed" panose="02090606020004020304" pitchFamily="18" charset="77"/>
              </a:rPr>
              <a:t>Corretto </a:t>
            </a:r>
            <a:r>
              <a:rPr lang="it-IT" sz="3600" b="1" dirty="0">
                <a:latin typeface="American Typewriter Condensed" panose="02090606020004020304" pitchFamily="18" charset="77"/>
              </a:rPr>
              <a:t>inquadramento</a:t>
            </a:r>
            <a:r>
              <a:rPr lang="it-IT" sz="3600" dirty="0">
                <a:latin typeface="American Typewriter Condensed" panose="02090606020004020304" pitchFamily="18" charset="77"/>
              </a:rPr>
              <a:t> fiscale dell’ente ai fini tributari;</a:t>
            </a:r>
          </a:p>
          <a:p>
            <a:pPr marL="571500" indent="-571500">
              <a:lnSpc>
                <a:spcPts val="3920"/>
              </a:lnSpc>
              <a:buFontTx/>
              <a:buChar char="-"/>
            </a:pPr>
            <a:r>
              <a:rPr lang="it-IT" sz="3600" dirty="0">
                <a:latin typeface="American Typewriter Condensed" panose="02090606020004020304" pitchFamily="18" charset="77"/>
              </a:rPr>
              <a:t>Responsabilità per le </a:t>
            </a:r>
            <a:r>
              <a:rPr lang="it-IT" sz="3600" b="1" dirty="0">
                <a:latin typeface="American Typewriter Condensed" panose="02090606020004020304" pitchFamily="18" charset="77"/>
              </a:rPr>
              <a:t>obbligazioni</a:t>
            </a:r>
            <a:r>
              <a:rPr lang="it-IT" sz="3600" dirty="0">
                <a:latin typeface="American Typewriter Condensed" panose="02090606020004020304" pitchFamily="18" charset="77"/>
              </a:rPr>
              <a:t> assunte dall’ente.</a:t>
            </a:r>
          </a:p>
        </p:txBody>
      </p:sp>
    </p:spTree>
    <p:extLst>
      <p:ext uri="{BB962C8B-B14F-4D97-AF65-F5344CB8AC3E}">
        <p14:creationId xmlns:p14="http://schemas.microsoft.com/office/powerpoint/2010/main" val="334553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514350" y="1143000"/>
            <a:ext cx="11373242" cy="592470"/>
          </a:xfrm>
          <a:prstGeom prst="rect">
            <a:avLst/>
          </a:prstGeom>
          <a:noFill/>
        </p:spPr>
        <p:txBody>
          <a:bodyPr wrap="square" rtlCol="0">
            <a:spAutoFit/>
          </a:bodyPr>
          <a:lstStyle/>
          <a:p>
            <a:pPr>
              <a:lnSpc>
                <a:spcPts val="3920"/>
              </a:lnSpc>
            </a:pPr>
            <a:r>
              <a:rPr lang="it-IT" sz="3600" dirty="0">
                <a:latin typeface="American Typewriter Condensed" panose="02090606020004020304" pitchFamily="18" charset="77"/>
              </a:rPr>
              <a:t>La </a:t>
            </a:r>
            <a:r>
              <a:rPr lang="it-IT" sz="3600" b="1" dirty="0">
                <a:latin typeface="American Typewriter Condensed" panose="02090606020004020304" pitchFamily="18" charset="77"/>
              </a:rPr>
              <a:t>responsabilità degli amministratori </a:t>
            </a:r>
            <a:r>
              <a:rPr lang="it-IT" sz="3600" dirty="0">
                <a:latin typeface="American Typewriter Condensed" panose="02090606020004020304" pitchFamily="18" charset="77"/>
              </a:rPr>
              <a:t>degli ETS </a:t>
            </a:r>
          </a:p>
        </p:txBody>
      </p:sp>
      <p:sp>
        <p:nvSpPr>
          <p:cNvPr id="6" name="CasellaDiTesto 5">
            <a:extLst>
              <a:ext uri="{FF2B5EF4-FFF2-40B4-BE49-F238E27FC236}">
                <a16:creationId xmlns:a16="http://schemas.microsoft.com/office/drawing/2014/main" id="{48087E21-8C83-0943-A2A4-97DCF739FDDA}"/>
              </a:ext>
            </a:extLst>
          </p:cNvPr>
          <p:cNvSpPr txBox="1"/>
          <p:nvPr/>
        </p:nvSpPr>
        <p:spPr>
          <a:xfrm>
            <a:off x="685800" y="2133600"/>
            <a:ext cx="11201792" cy="1092607"/>
          </a:xfrm>
          <a:prstGeom prst="rect">
            <a:avLst/>
          </a:prstGeom>
          <a:noFill/>
        </p:spPr>
        <p:txBody>
          <a:bodyPr wrap="square" rtlCol="0">
            <a:spAutoFit/>
          </a:bodyPr>
          <a:lstStyle/>
          <a:p>
            <a:pPr>
              <a:lnSpc>
                <a:spcPts val="3920"/>
              </a:lnSpc>
            </a:pPr>
            <a:r>
              <a:rPr lang="it-IT" sz="3600" dirty="0">
                <a:latin typeface="American Typewriter Condensed" panose="02090606020004020304" pitchFamily="18" charset="77"/>
              </a:rPr>
              <a:t>Distribuzione diretta o indiretta di utili o avanzi di gestione, sanzione amministrativa da 5.000 a 20.000 euro.</a:t>
            </a:r>
          </a:p>
        </p:txBody>
      </p:sp>
      <p:sp>
        <p:nvSpPr>
          <p:cNvPr id="7" name="CasellaDiTesto 6">
            <a:extLst>
              <a:ext uri="{FF2B5EF4-FFF2-40B4-BE49-F238E27FC236}">
                <a16:creationId xmlns:a16="http://schemas.microsoft.com/office/drawing/2014/main" id="{BE773E95-5EBC-7D46-9FE7-7A35EFC83263}"/>
              </a:ext>
            </a:extLst>
          </p:cNvPr>
          <p:cNvSpPr txBox="1"/>
          <p:nvPr/>
        </p:nvSpPr>
        <p:spPr>
          <a:xfrm>
            <a:off x="685800" y="3238500"/>
            <a:ext cx="11201792" cy="1592744"/>
          </a:xfrm>
          <a:prstGeom prst="rect">
            <a:avLst/>
          </a:prstGeom>
          <a:noFill/>
        </p:spPr>
        <p:txBody>
          <a:bodyPr wrap="square" rtlCol="0">
            <a:spAutoFit/>
          </a:bodyPr>
          <a:lstStyle/>
          <a:p>
            <a:pPr>
              <a:lnSpc>
                <a:spcPts val="3920"/>
              </a:lnSpc>
            </a:pPr>
            <a:r>
              <a:rPr lang="it-IT" sz="3600" dirty="0">
                <a:latin typeface="American Typewriter Condensed" panose="02090606020004020304" pitchFamily="18" charset="77"/>
              </a:rPr>
              <a:t>Devoluzione patrimonio residuo in assenza o difformità al parere dell’Ufficio del Registro Unico Nazionale del T.S:</a:t>
            </a:r>
          </a:p>
          <a:p>
            <a:pPr>
              <a:lnSpc>
                <a:spcPts val="3920"/>
              </a:lnSpc>
            </a:pPr>
            <a:r>
              <a:rPr lang="it-IT" sz="3600" dirty="0">
                <a:latin typeface="American Typewriter Condensed" panose="02090606020004020304" pitchFamily="18" charset="77"/>
              </a:rPr>
              <a:t>sanzione amministrativa da 1.000 a 5.000 euro.</a:t>
            </a:r>
          </a:p>
        </p:txBody>
      </p:sp>
      <p:sp>
        <p:nvSpPr>
          <p:cNvPr id="8" name="CasellaDiTesto 7">
            <a:extLst>
              <a:ext uri="{FF2B5EF4-FFF2-40B4-BE49-F238E27FC236}">
                <a16:creationId xmlns:a16="http://schemas.microsoft.com/office/drawing/2014/main" id="{F844FD58-B0C8-6B47-9BD1-7998E2EC5DBA}"/>
              </a:ext>
            </a:extLst>
          </p:cNvPr>
          <p:cNvSpPr txBox="1"/>
          <p:nvPr/>
        </p:nvSpPr>
        <p:spPr>
          <a:xfrm>
            <a:off x="685800" y="4914900"/>
            <a:ext cx="11201792" cy="1592744"/>
          </a:xfrm>
          <a:prstGeom prst="rect">
            <a:avLst/>
          </a:prstGeom>
          <a:noFill/>
        </p:spPr>
        <p:txBody>
          <a:bodyPr wrap="square" rtlCol="0">
            <a:spAutoFit/>
          </a:bodyPr>
          <a:lstStyle/>
          <a:p>
            <a:pPr>
              <a:lnSpc>
                <a:spcPts val="3920"/>
              </a:lnSpc>
            </a:pPr>
            <a:r>
              <a:rPr lang="it-IT" sz="3600" dirty="0">
                <a:latin typeface="American Typewriter Condensed" panose="02090606020004020304" pitchFamily="18" charset="77"/>
              </a:rPr>
              <a:t>Utilizzo illegittimo dell’acronimo APS, sanzione amministrativa da 2.500 a 10.000 euro; da 5.000 a 20.000 se dall’uso dell’acronimo siano ottenuti contributi o altre utilità.</a:t>
            </a:r>
          </a:p>
        </p:txBody>
      </p:sp>
    </p:spTree>
    <p:extLst>
      <p:ext uri="{BB962C8B-B14F-4D97-AF65-F5344CB8AC3E}">
        <p14:creationId xmlns:p14="http://schemas.microsoft.com/office/powerpoint/2010/main" val="321021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8574B67D-E208-8740-995F-92F8F417BB58}"/>
              </a:ext>
            </a:extLst>
          </p:cNvPr>
          <p:cNvSpPr txBox="1"/>
          <p:nvPr/>
        </p:nvSpPr>
        <p:spPr>
          <a:xfrm>
            <a:off x="2253343" y="130625"/>
            <a:ext cx="9737273" cy="584775"/>
          </a:xfrm>
          <a:prstGeom prst="rect">
            <a:avLst/>
          </a:prstGeom>
          <a:noFill/>
        </p:spPr>
        <p:txBody>
          <a:bodyPr wrap="square" rtlCol="0">
            <a:spAutoFit/>
          </a:bodyPr>
          <a:lstStyle/>
          <a:p>
            <a:r>
              <a:rPr lang="it-IT" sz="3200" dirty="0">
                <a:latin typeface="American Typewriter" panose="02090604020004020304" pitchFamily="18" charset="77"/>
              </a:rPr>
              <a:t>Professionalizzazione</a:t>
            </a:r>
          </a:p>
        </p:txBody>
      </p:sp>
      <p:sp>
        <p:nvSpPr>
          <p:cNvPr id="11" name="CasellaDiTesto 10">
            <a:extLst>
              <a:ext uri="{FF2B5EF4-FFF2-40B4-BE49-F238E27FC236}">
                <a16:creationId xmlns:a16="http://schemas.microsoft.com/office/drawing/2014/main" id="{0801CDE3-9BB8-ED4E-AF13-CA9E178DAA23}"/>
              </a:ext>
            </a:extLst>
          </p:cNvPr>
          <p:cNvSpPr txBox="1"/>
          <p:nvPr/>
        </p:nvSpPr>
        <p:spPr>
          <a:xfrm>
            <a:off x="3483431" y="625930"/>
            <a:ext cx="8507186" cy="592919"/>
          </a:xfrm>
          <a:prstGeom prst="rect">
            <a:avLst/>
          </a:prstGeom>
          <a:noFill/>
        </p:spPr>
        <p:txBody>
          <a:bodyPr wrap="square" rtlCol="0">
            <a:spAutoFit/>
          </a:bodyPr>
          <a:lstStyle/>
          <a:p>
            <a:pPr>
              <a:lnSpc>
                <a:spcPts val="1860"/>
              </a:lnSpc>
            </a:pPr>
            <a:r>
              <a:rPr lang="it-IT" sz="2000" dirty="0">
                <a:solidFill>
                  <a:schemeClr val="accent3">
                    <a:lumMod val="20000"/>
                    <a:lumOff val="80000"/>
                  </a:schemeClr>
                </a:solidFill>
                <a:latin typeface="Abadi MT Condensed Light" panose="020B0306030101010103" pitchFamily="34" charset="77"/>
              </a:rPr>
              <a:t>Capacità di svolgere il servizio con competenza ed efficienza, applicando criteri professionali</a:t>
            </a:r>
          </a:p>
          <a:p>
            <a:pPr>
              <a:lnSpc>
                <a:spcPts val="1860"/>
              </a:lnSpc>
            </a:pPr>
            <a:r>
              <a:rPr lang="it-IT" sz="2000" dirty="0">
                <a:solidFill>
                  <a:schemeClr val="accent3">
                    <a:lumMod val="20000"/>
                    <a:lumOff val="80000"/>
                  </a:schemeClr>
                </a:solidFill>
                <a:latin typeface="Abadi MT Condensed Light" panose="020B0306030101010103" pitchFamily="34" charset="77"/>
              </a:rPr>
              <a:t>Processo per cui un’attività si specializza fino a diventare professione</a:t>
            </a:r>
          </a:p>
        </p:txBody>
      </p:sp>
      <p:sp>
        <p:nvSpPr>
          <p:cNvPr id="14" name="Rettangolo 13">
            <a:extLst>
              <a:ext uri="{FF2B5EF4-FFF2-40B4-BE49-F238E27FC236}">
                <a16:creationId xmlns:a16="http://schemas.microsoft.com/office/drawing/2014/main" id="{B46C85C4-85ED-4D44-8E6A-63469D97D3FD}"/>
              </a:ext>
            </a:extLst>
          </p:cNvPr>
          <p:cNvSpPr/>
          <p:nvPr/>
        </p:nvSpPr>
        <p:spPr>
          <a:xfrm>
            <a:off x="2383972" y="715401"/>
            <a:ext cx="1050472" cy="345954"/>
          </a:xfrm>
          <a:prstGeom prst="rect">
            <a:avLst/>
          </a:prstGeom>
          <a:solidFill>
            <a:schemeClr val="accent1">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248C5E56-7F60-574A-B405-4FAF2BB4E990}"/>
              </a:ext>
            </a:extLst>
          </p:cNvPr>
          <p:cNvSpPr txBox="1"/>
          <p:nvPr/>
        </p:nvSpPr>
        <p:spPr>
          <a:xfrm>
            <a:off x="2258782" y="1099439"/>
            <a:ext cx="9737273" cy="584775"/>
          </a:xfrm>
          <a:prstGeom prst="rect">
            <a:avLst/>
          </a:prstGeom>
          <a:noFill/>
        </p:spPr>
        <p:txBody>
          <a:bodyPr wrap="square" rtlCol="0">
            <a:spAutoFit/>
          </a:bodyPr>
          <a:lstStyle/>
          <a:p>
            <a:r>
              <a:rPr lang="it-IT" sz="3200" dirty="0">
                <a:latin typeface="American Typewriter" panose="02090604020004020304" pitchFamily="18" charset="77"/>
              </a:rPr>
              <a:t>Trasparenza</a:t>
            </a:r>
          </a:p>
        </p:txBody>
      </p:sp>
      <p:sp>
        <p:nvSpPr>
          <p:cNvPr id="16" name="CasellaDiTesto 15">
            <a:extLst>
              <a:ext uri="{FF2B5EF4-FFF2-40B4-BE49-F238E27FC236}">
                <a16:creationId xmlns:a16="http://schemas.microsoft.com/office/drawing/2014/main" id="{81E15551-688A-5C42-BC5B-535320B4B79B}"/>
              </a:ext>
            </a:extLst>
          </p:cNvPr>
          <p:cNvSpPr txBox="1"/>
          <p:nvPr/>
        </p:nvSpPr>
        <p:spPr>
          <a:xfrm>
            <a:off x="3488870" y="1594744"/>
            <a:ext cx="8507186" cy="387735"/>
          </a:xfrm>
          <a:prstGeom prst="rect">
            <a:avLst/>
          </a:prstGeom>
          <a:noFill/>
        </p:spPr>
        <p:txBody>
          <a:bodyPr wrap="square" rtlCol="0">
            <a:spAutoFit/>
          </a:bodyPr>
          <a:lstStyle/>
          <a:p>
            <a:pPr>
              <a:lnSpc>
                <a:spcPts val="2260"/>
              </a:lnSpc>
            </a:pPr>
            <a:r>
              <a:rPr lang="it-IT" sz="2000" dirty="0">
                <a:solidFill>
                  <a:schemeClr val="accent3">
                    <a:lumMod val="20000"/>
                    <a:lumOff val="80000"/>
                  </a:schemeClr>
                </a:solidFill>
                <a:latin typeface="Abadi MT Condensed Light" panose="020B0306030101010103" pitchFamily="34" charset="77"/>
              </a:rPr>
              <a:t>Chiarezza di comportamento e di intenti; che non copre, non maschera, non nasconde </a:t>
            </a:r>
          </a:p>
        </p:txBody>
      </p:sp>
      <p:sp>
        <p:nvSpPr>
          <p:cNvPr id="17" name="Rettangolo 16">
            <a:extLst>
              <a:ext uri="{FF2B5EF4-FFF2-40B4-BE49-F238E27FC236}">
                <a16:creationId xmlns:a16="http://schemas.microsoft.com/office/drawing/2014/main" id="{82B2FA95-45DB-FB48-9CF7-11AFCD43F3E8}"/>
              </a:ext>
            </a:extLst>
          </p:cNvPr>
          <p:cNvSpPr/>
          <p:nvPr/>
        </p:nvSpPr>
        <p:spPr>
          <a:xfrm>
            <a:off x="2389411" y="1684214"/>
            <a:ext cx="1050472" cy="298265"/>
          </a:xfrm>
          <a:prstGeom prst="rect">
            <a:avLst/>
          </a:prstGeom>
          <a:solidFill>
            <a:schemeClr val="accent1">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4BDD0F00-0260-2C43-9870-C9ADF204ADD6}"/>
              </a:ext>
            </a:extLst>
          </p:cNvPr>
          <p:cNvSpPr txBox="1"/>
          <p:nvPr/>
        </p:nvSpPr>
        <p:spPr>
          <a:xfrm>
            <a:off x="2258784" y="2030168"/>
            <a:ext cx="9737273" cy="584775"/>
          </a:xfrm>
          <a:prstGeom prst="rect">
            <a:avLst/>
          </a:prstGeom>
          <a:noFill/>
        </p:spPr>
        <p:txBody>
          <a:bodyPr wrap="square" rtlCol="0">
            <a:spAutoFit/>
          </a:bodyPr>
          <a:lstStyle/>
          <a:p>
            <a:r>
              <a:rPr lang="it-IT" sz="3200" dirty="0">
                <a:latin typeface="American Typewriter" panose="02090604020004020304" pitchFamily="18" charset="77"/>
              </a:rPr>
              <a:t>Rispetto per regole rigide</a:t>
            </a:r>
          </a:p>
        </p:txBody>
      </p:sp>
      <p:sp>
        <p:nvSpPr>
          <p:cNvPr id="19" name="CasellaDiTesto 18">
            <a:extLst>
              <a:ext uri="{FF2B5EF4-FFF2-40B4-BE49-F238E27FC236}">
                <a16:creationId xmlns:a16="http://schemas.microsoft.com/office/drawing/2014/main" id="{8360538E-218B-074D-AC7A-1954251ED5F4}"/>
              </a:ext>
            </a:extLst>
          </p:cNvPr>
          <p:cNvSpPr txBox="1"/>
          <p:nvPr/>
        </p:nvSpPr>
        <p:spPr>
          <a:xfrm>
            <a:off x="3488872" y="2525473"/>
            <a:ext cx="8507186" cy="387735"/>
          </a:xfrm>
          <a:prstGeom prst="rect">
            <a:avLst/>
          </a:prstGeom>
          <a:noFill/>
        </p:spPr>
        <p:txBody>
          <a:bodyPr wrap="square" rtlCol="0">
            <a:spAutoFit/>
          </a:bodyPr>
          <a:lstStyle/>
          <a:p>
            <a:pPr>
              <a:lnSpc>
                <a:spcPts val="2260"/>
              </a:lnSpc>
            </a:pPr>
            <a:r>
              <a:rPr lang="it-IT" sz="2000" dirty="0">
                <a:solidFill>
                  <a:schemeClr val="accent3">
                    <a:lumMod val="20000"/>
                    <a:lumOff val="80000"/>
                  </a:schemeClr>
                </a:solidFill>
                <a:latin typeface="Abadi MT Condensed Light" panose="020B0306030101010103" pitchFamily="34" charset="77"/>
              </a:rPr>
              <a:t>Leggi, norme, disposizioni, consuetudine, esperienza, professionalizzazione</a:t>
            </a:r>
          </a:p>
        </p:txBody>
      </p:sp>
      <p:sp>
        <p:nvSpPr>
          <p:cNvPr id="20" name="Rettangolo 19">
            <a:extLst>
              <a:ext uri="{FF2B5EF4-FFF2-40B4-BE49-F238E27FC236}">
                <a16:creationId xmlns:a16="http://schemas.microsoft.com/office/drawing/2014/main" id="{EDE7E981-9C07-774F-91B4-677469C990B0}"/>
              </a:ext>
            </a:extLst>
          </p:cNvPr>
          <p:cNvSpPr/>
          <p:nvPr/>
        </p:nvSpPr>
        <p:spPr>
          <a:xfrm>
            <a:off x="2389413" y="2614943"/>
            <a:ext cx="1050472" cy="298265"/>
          </a:xfrm>
          <a:prstGeom prst="rect">
            <a:avLst/>
          </a:prstGeom>
          <a:solidFill>
            <a:schemeClr val="accent1">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E344A33F-9F02-E943-B30D-506EEE1596D0}"/>
              </a:ext>
            </a:extLst>
          </p:cNvPr>
          <p:cNvSpPr txBox="1"/>
          <p:nvPr/>
        </p:nvSpPr>
        <p:spPr>
          <a:xfrm>
            <a:off x="2247894" y="2950027"/>
            <a:ext cx="9737273" cy="584775"/>
          </a:xfrm>
          <a:prstGeom prst="rect">
            <a:avLst/>
          </a:prstGeom>
          <a:noFill/>
        </p:spPr>
        <p:txBody>
          <a:bodyPr wrap="square" rtlCol="0">
            <a:spAutoFit/>
          </a:bodyPr>
          <a:lstStyle/>
          <a:p>
            <a:r>
              <a:rPr lang="it-IT" sz="3200" dirty="0">
                <a:latin typeface="American Typewriter" panose="02090604020004020304" pitchFamily="18" charset="77"/>
              </a:rPr>
              <a:t>Raccontarsi: saper narrare quello che si fa’</a:t>
            </a:r>
          </a:p>
        </p:txBody>
      </p:sp>
      <p:sp>
        <p:nvSpPr>
          <p:cNvPr id="22" name="CasellaDiTesto 21">
            <a:extLst>
              <a:ext uri="{FF2B5EF4-FFF2-40B4-BE49-F238E27FC236}">
                <a16:creationId xmlns:a16="http://schemas.microsoft.com/office/drawing/2014/main" id="{6CE19AC3-9613-2F46-AD56-388575C9F017}"/>
              </a:ext>
            </a:extLst>
          </p:cNvPr>
          <p:cNvSpPr txBox="1"/>
          <p:nvPr/>
        </p:nvSpPr>
        <p:spPr>
          <a:xfrm>
            <a:off x="3477982" y="3445332"/>
            <a:ext cx="8507186" cy="387735"/>
          </a:xfrm>
          <a:prstGeom prst="rect">
            <a:avLst/>
          </a:prstGeom>
          <a:noFill/>
        </p:spPr>
        <p:txBody>
          <a:bodyPr wrap="square" rtlCol="0">
            <a:spAutoFit/>
          </a:bodyPr>
          <a:lstStyle/>
          <a:p>
            <a:pPr>
              <a:lnSpc>
                <a:spcPts val="2260"/>
              </a:lnSpc>
            </a:pPr>
            <a:r>
              <a:rPr lang="it-IT" sz="2000" dirty="0">
                <a:solidFill>
                  <a:schemeClr val="accent3">
                    <a:lumMod val="20000"/>
                    <a:lumOff val="80000"/>
                  </a:schemeClr>
                </a:solidFill>
                <a:latin typeface="Abadi MT Condensed Light" panose="020B0306030101010103" pitchFamily="34" charset="77"/>
              </a:rPr>
              <a:t>Riferire, relazionare, esporre con chiarezza, documentare, raccontarsi (senza «raccontarla»)</a:t>
            </a:r>
          </a:p>
        </p:txBody>
      </p:sp>
      <p:sp>
        <p:nvSpPr>
          <p:cNvPr id="23" name="Rettangolo 22">
            <a:extLst>
              <a:ext uri="{FF2B5EF4-FFF2-40B4-BE49-F238E27FC236}">
                <a16:creationId xmlns:a16="http://schemas.microsoft.com/office/drawing/2014/main" id="{CE1E7A6F-0A6F-8D4E-BB33-0E59A0A8806E}"/>
              </a:ext>
            </a:extLst>
          </p:cNvPr>
          <p:cNvSpPr/>
          <p:nvPr/>
        </p:nvSpPr>
        <p:spPr>
          <a:xfrm>
            <a:off x="2378523" y="3534802"/>
            <a:ext cx="1050472" cy="298265"/>
          </a:xfrm>
          <a:prstGeom prst="rect">
            <a:avLst/>
          </a:prstGeom>
          <a:solidFill>
            <a:schemeClr val="accent1">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B7593750-874D-4242-A020-95C0E79D997D}"/>
              </a:ext>
            </a:extLst>
          </p:cNvPr>
          <p:cNvSpPr txBox="1"/>
          <p:nvPr/>
        </p:nvSpPr>
        <p:spPr>
          <a:xfrm>
            <a:off x="2253333" y="3853545"/>
            <a:ext cx="9737273" cy="584775"/>
          </a:xfrm>
          <a:prstGeom prst="rect">
            <a:avLst/>
          </a:prstGeom>
          <a:noFill/>
        </p:spPr>
        <p:txBody>
          <a:bodyPr wrap="square" rtlCol="0">
            <a:spAutoFit/>
          </a:bodyPr>
          <a:lstStyle/>
          <a:p>
            <a:r>
              <a:rPr lang="it-IT" sz="3200" dirty="0">
                <a:latin typeface="American Typewriter" panose="02090604020004020304" pitchFamily="18" charset="77"/>
              </a:rPr>
              <a:t>Bilancio sociale: minimo</a:t>
            </a:r>
          </a:p>
        </p:txBody>
      </p:sp>
      <p:sp>
        <p:nvSpPr>
          <p:cNvPr id="25" name="CasellaDiTesto 24">
            <a:extLst>
              <a:ext uri="{FF2B5EF4-FFF2-40B4-BE49-F238E27FC236}">
                <a16:creationId xmlns:a16="http://schemas.microsoft.com/office/drawing/2014/main" id="{50DF2BB6-2669-AD4D-BD2D-46CC2F59737E}"/>
              </a:ext>
            </a:extLst>
          </p:cNvPr>
          <p:cNvSpPr txBox="1"/>
          <p:nvPr/>
        </p:nvSpPr>
        <p:spPr>
          <a:xfrm>
            <a:off x="3483421" y="4348850"/>
            <a:ext cx="8507186" cy="387735"/>
          </a:xfrm>
          <a:prstGeom prst="rect">
            <a:avLst/>
          </a:prstGeom>
          <a:noFill/>
        </p:spPr>
        <p:txBody>
          <a:bodyPr wrap="square" rtlCol="0">
            <a:spAutoFit/>
          </a:bodyPr>
          <a:lstStyle/>
          <a:p>
            <a:pPr>
              <a:lnSpc>
                <a:spcPts val="2260"/>
              </a:lnSpc>
            </a:pPr>
            <a:r>
              <a:rPr lang="it-IT" sz="2000" dirty="0">
                <a:solidFill>
                  <a:schemeClr val="accent3">
                    <a:lumMod val="20000"/>
                    <a:lumOff val="80000"/>
                  </a:schemeClr>
                </a:solidFill>
                <a:latin typeface="Abadi MT Condensed Light" panose="020B0306030101010103" pitchFamily="34" charset="77"/>
              </a:rPr>
              <a:t>Sarà un passaggio fondamentale che impareremo con formazione specialistica per ... </a:t>
            </a:r>
          </a:p>
        </p:txBody>
      </p:sp>
      <p:sp>
        <p:nvSpPr>
          <p:cNvPr id="26" name="Rettangolo 25">
            <a:extLst>
              <a:ext uri="{FF2B5EF4-FFF2-40B4-BE49-F238E27FC236}">
                <a16:creationId xmlns:a16="http://schemas.microsoft.com/office/drawing/2014/main" id="{559CCB2F-1070-4E41-8D11-CA222962836D}"/>
              </a:ext>
            </a:extLst>
          </p:cNvPr>
          <p:cNvSpPr/>
          <p:nvPr/>
        </p:nvSpPr>
        <p:spPr>
          <a:xfrm>
            <a:off x="2383962" y="4438320"/>
            <a:ext cx="1050472" cy="298265"/>
          </a:xfrm>
          <a:prstGeom prst="rect">
            <a:avLst/>
          </a:prstGeom>
          <a:solidFill>
            <a:schemeClr val="accent1">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A385D3DF-E567-0D40-B157-5D35808CB260}"/>
              </a:ext>
            </a:extLst>
          </p:cNvPr>
          <p:cNvSpPr txBox="1"/>
          <p:nvPr/>
        </p:nvSpPr>
        <p:spPr>
          <a:xfrm>
            <a:off x="2258772" y="4789725"/>
            <a:ext cx="9737273" cy="584775"/>
          </a:xfrm>
          <a:prstGeom prst="rect">
            <a:avLst/>
          </a:prstGeom>
          <a:noFill/>
        </p:spPr>
        <p:txBody>
          <a:bodyPr wrap="square" rtlCol="0">
            <a:spAutoFit/>
          </a:bodyPr>
          <a:lstStyle/>
          <a:p>
            <a:r>
              <a:rPr lang="it-IT" sz="3200" dirty="0">
                <a:latin typeface="American Typewriter" panose="02090604020004020304" pitchFamily="18" charset="77"/>
              </a:rPr>
              <a:t>Valutare l’impatto sociale del NOI</a:t>
            </a:r>
          </a:p>
        </p:txBody>
      </p:sp>
      <p:sp>
        <p:nvSpPr>
          <p:cNvPr id="28" name="CasellaDiTesto 27">
            <a:extLst>
              <a:ext uri="{FF2B5EF4-FFF2-40B4-BE49-F238E27FC236}">
                <a16:creationId xmlns:a16="http://schemas.microsoft.com/office/drawing/2014/main" id="{22721766-1A9A-9D46-BC3F-9BD2231ACE65}"/>
              </a:ext>
            </a:extLst>
          </p:cNvPr>
          <p:cNvSpPr txBox="1"/>
          <p:nvPr/>
        </p:nvSpPr>
        <p:spPr>
          <a:xfrm>
            <a:off x="3488860" y="5285030"/>
            <a:ext cx="8507186" cy="592919"/>
          </a:xfrm>
          <a:prstGeom prst="rect">
            <a:avLst/>
          </a:prstGeom>
          <a:noFill/>
        </p:spPr>
        <p:txBody>
          <a:bodyPr wrap="square" rtlCol="0">
            <a:spAutoFit/>
          </a:bodyPr>
          <a:lstStyle/>
          <a:p>
            <a:pPr>
              <a:lnSpc>
                <a:spcPts val="1860"/>
              </a:lnSpc>
            </a:pPr>
            <a:r>
              <a:rPr lang="it-IT" sz="2000" dirty="0">
                <a:solidFill>
                  <a:schemeClr val="accent3">
                    <a:lumMod val="20000"/>
                    <a:lumOff val="80000"/>
                  </a:schemeClr>
                </a:solidFill>
                <a:latin typeface="Abadi MT Condensed Light" panose="020B0306030101010103" pitchFamily="34" charset="77"/>
              </a:rPr>
              <a:t>Valutare NON vuol dire esprimere un giudizio: tutt’altro; dal punto di vista etimologico vuol dire</a:t>
            </a:r>
          </a:p>
          <a:p>
            <a:pPr>
              <a:lnSpc>
                <a:spcPts val="1860"/>
              </a:lnSpc>
            </a:pPr>
            <a:r>
              <a:rPr lang="it-IT" sz="2000" dirty="0">
                <a:solidFill>
                  <a:schemeClr val="accent3">
                    <a:lumMod val="20000"/>
                    <a:lumOff val="80000"/>
                  </a:schemeClr>
                </a:solidFill>
                <a:latin typeface="Abadi MT Condensed Light" panose="020B0306030101010103" pitchFamily="34" charset="77"/>
              </a:rPr>
              <a:t>attribuire, riconoscere valore a quello che si fa’ (Stefano Zamagni)</a:t>
            </a:r>
          </a:p>
        </p:txBody>
      </p:sp>
      <p:sp>
        <p:nvSpPr>
          <p:cNvPr id="29" name="Rettangolo 28">
            <a:extLst>
              <a:ext uri="{FF2B5EF4-FFF2-40B4-BE49-F238E27FC236}">
                <a16:creationId xmlns:a16="http://schemas.microsoft.com/office/drawing/2014/main" id="{868843C9-F697-2849-98FC-26B52638CCDF}"/>
              </a:ext>
            </a:extLst>
          </p:cNvPr>
          <p:cNvSpPr/>
          <p:nvPr/>
        </p:nvSpPr>
        <p:spPr>
          <a:xfrm>
            <a:off x="2389401" y="5374500"/>
            <a:ext cx="1050472" cy="298265"/>
          </a:xfrm>
          <a:prstGeom prst="rect">
            <a:avLst/>
          </a:prstGeom>
          <a:solidFill>
            <a:schemeClr val="accent1">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2C1A61D-9CEE-244F-B607-998A81C74400}"/>
              </a:ext>
            </a:extLst>
          </p:cNvPr>
          <p:cNvSpPr txBox="1"/>
          <p:nvPr/>
        </p:nvSpPr>
        <p:spPr>
          <a:xfrm>
            <a:off x="2247882" y="5840196"/>
            <a:ext cx="9737273" cy="584775"/>
          </a:xfrm>
          <a:prstGeom prst="rect">
            <a:avLst/>
          </a:prstGeom>
          <a:noFill/>
        </p:spPr>
        <p:txBody>
          <a:bodyPr wrap="square" rtlCol="0">
            <a:spAutoFit/>
          </a:bodyPr>
          <a:lstStyle/>
          <a:p>
            <a:r>
              <a:rPr lang="it-IT" sz="3200" dirty="0">
                <a:latin typeface="American Typewriter" panose="02090604020004020304" pitchFamily="18" charset="77"/>
              </a:rPr>
              <a:t>Poi, .... ma non dopo</a:t>
            </a:r>
          </a:p>
        </p:txBody>
      </p:sp>
      <p:sp>
        <p:nvSpPr>
          <p:cNvPr id="31" name="CasellaDiTesto 30">
            <a:extLst>
              <a:ext uri="{FF2B5EF4-FFF2-40B4-BE49-F238E27FC236}">
                <a16:creationId xmlns:a16="http://schemas.microsoft.com/office/drawing/2014/main" id="{C664D520-1420-6442-9708-7466644FF228}"/>
              </a:ext>
            </a:extLst>
          </p:cNvPr>
          <p:cNvSpPr txBox="1"/>
          <p:nvPr/>
        </p:nvSpPr>
        <p:spPr>
          <a:xfrm>
            <a:off x="3477970" y="6335501"/>
            <a:ext cx="8507186" cy="592919"/>
          </a:xfrm>
          <a:prstGeom prst="rect">
            <a:avLst/>
          </a:prstGeom>
          <a:noFill/>
        </p:spPr>
        <p:txBody>
          <a:bodyPr wrap="square" rtlCol="0">
            <a:spAutoFit/>
          </a:bodyPr>
          <a:lstStyle/>
          <a:p>
            <a:pPr>
              <a:lnSpc>
                <a:spcPts val="1860"/>
              </a:lnSpc>
            </a:pPr>
            <a:r>
              <a:rPr lang="it-IT" sz="2000" dirty="0">
                <a:solidFill>
                  <a:schemeClr val="accent3">
                    <a:lumMod val="20000"/>
                    <a:lumOff val="80000"/>
                  </a:schemeClr>
                </a:solidFill>
                <a:latin typeface="Abadi MT Condensed Light" panose="020B0306030101010103" pitchFamily="34" charset="77"/>
              </a:rPr>
              <a:t>Mappatura di informazioni «sensibili» (numeri e valori, beni e risorse, diffusione e potenzialità) </a:t>
            </a:r>
          </a:p>
          <a:p>
            <a:pPr>
              <a:lnSpc>
                <a:spcPts val="1860"/>
              </a:lnSpc>
            </a:pPr>
            <a:r>
              <a:rPr lang="it-IT" sz="2000" dirty="0">
                <a:solidFill>
                  <a:schemeClr val="accent3">
                    <a:lumMod val="20000"/>
                    <a:lumOff val="80000"/>
                  </a:schemeClr>
                </a:solidFill>
                <a:latin typeface="Abadi MT Condensed Light" panose="020B0306030101010103" pitchFamily="34" charset="77"/>
              </a:rPr>
              <a:t>e adozione del modello 231 per ogni livello (codice di responsabilità personale e tutela dell’ente)</a:t>
            </a:r>
          </a:p>
        </p:txBody>
      </p:sp>
      <p:sp>
        <p:nvSpPr>
          <p:cNvPr id="32" name="Rettangolo 31">
            <a:extLst>
              <a:ext uri="{FF2B5EF4-FFF2-40B4-BE49-F238E27FC236}">
                <a16:creationId xmlns:a16="http://schemas.microsoft.com/office/drawing/2014/main" id="{09AA7BC4-AAA8-664E-A1E1-16A3786FE5FE}"/>
              </a:ext>
            </a:extLst>
          </p:cNvPr>
          <p:cNvSpPr/>
          <p:nvPr/>
        </p:nvSpPr>
        <p:spPr>
          <a:xfrm>
            <a:off x="2378511" y="6424971"/>
            <a:ext cx="1050472" cy="298265"/>
          </a:xfrm>
          <a:prstGeom prst="rect">
            <a:avLst/>
          </a:prstGeom>
          <a:solidFill>
            <a:schemeClr val="accent1">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39F864ED-417D-7A4D-9D75-C515FFB7C34A}"/>
              </a:ext>
            </a:extLst>
          </p:cNvPr>
          <p:cNvSpPr/>
          <p:nvPr/>
        </p:nvSpPr>
        <p:spPr>
          <a:xfrm>
            <a:off x="3488860" y="6608936"/>
            <a:ext cx="8496295" cy="30043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4" name="Gruppo 33">
            <a:extLst>
              <a:ext uri="{FF2B5EF4-FFF2-40B4-BE49-F238E27FC236}">
                <a16:creationId xmlns:a16="http://schemas.microsoft.com/office/drawing/2014/main" id="{B1EDCC15-7B04-754F-824E-22C0DF8FC527}"/>
              </a:ext>
            </a:extLst>
          </p:cNvPr>
          <p:cNvGrpSpPr/>
          <p:nvPr/>
        </p:nvGrpSpPr>
        <p:grpSpPr>
          <a:xfrm>
            <a:off x="143907" y="715400"/>
            <a:ext cx="1614131" cy="5007444"/>
            <a:chOff x="112402" y="1866898"/>
            <a:chExt cx="1614131" cy="5007444"/>
          </a:xfrm>
        </p:grpSpPr>
        <p:sp>
          <p:nvSpPr>
            <p:cNvPr id="35" name="Titolo 1">
              <a:extLst>
                <a:ext uri="{FF2B5EF4-FFF2-40B4-BE49-F238E27FC236}">
                  <a16:creationId xmlns:a16="http://schemas.microsoft.com/office/drawing/2014/main" id="{18B54EF1-BDB6-C74B-9BDF-D3BCF1E3C72C}"/>
                </a:ext>
              </a:extLst>
            </p:cNvPr>
            <p:cNvSpPr txBox="1">
              <a:spLocks/>
            </p:cNvSpPr>
            <p:nvPr/>
          </p:nvSpPr>
          <p:spPr>
            <a:xfrm>
              <a:off x="112706" y="1866898"/>
              <a:ext cx="1613827" cy="5007444"/>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Stare </a:t>
              </a:r>
            </a:p>
            <a:p>
              <a:pPr>
                <a:lnSpc>
                  <a:spcPts val="5320"/>
                </a:lnSpc>
                <a:spcAft>
                  <a:spcPts val="1200"/>
                </a:spcAft>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con </a:t>
              </a:r>
            </a:p>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        </a:t>
              </a:r>
            </a:p>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non </a:t>
              </a:r>
            </a:p>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sarà </a:t>
              </a:r>
            </a:p>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facile</a:t>
              </a:r>
              <a:endParaRPr lang="it-IT" sz="3600"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endParaRPr>
            </a:p>
          </p:txBody>
        </p:sp>
        <p:pic>
          <p:nvPicPr>
            <p:cNvPr id="36" name="Immagine 35">
              <a:extLst>
                <a:ext uri="{FF2B5EF4-FFF2-40B4-BE49-F238E27FC236}">
                  <a16:creationId xmlns:a16="http://schemas.microsoft.com/office/drawing/2014/main" id="{2FCF8191-43C8-784F-9BDB-EAF9A5FB0685}"/>
                </a:ext>
              </a:extLst>
            </p:cNvPr>
            <p:cNvPicPr>
              <a:picLocks noChangeAspect="1"/>
            </p:cNvPicPr>
            <p:nvPr/>
          </p:nvPicPr>
          <p:blipFill rotWithShape="1">
            <a:blip r:embed="rId2">
              <a:extLst>
                <a:ext uri="{28A0092B-C50C-407E-A947-70E740481C1C}">
                  <a14:useLocalDpi xmlns:a14="http://schemas.microsoft.com/office/drawing/2010/main" val="0"/>
                </a:ext>
              </a:extLst>
            </a:blip>
            <a:srcRect b="31904"/>
            <a:stretch/>
          </p:blipFill>
          <p:spPr>
            <a:xfrm>
              <a:off x="112402" y="3744899"/>
              <a:ext cx="1565144" cy="1181146"/>
            </a:xfrm>
            <a:prstGeom prst="rect">
              <a:avLst/>
            </a:prstGeom>
          </p:spPr>
        </p:pic>
      </p:grpSp>
    </p:spTree>
    <p:extLst>
      <p:ext uri="{BB962C8B-B14F-4D97-AF65-F5344CB8AC3E}">
        <p14:creationId xmlns:p14="http://schemas.microsoft.com/office/powerpoint/2010/main" val="30009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animBg="1"/>
      <p:bldP spid="15" grpId="0"/>
      <p:bldP spid="16" grpId="0"/>
      <p:bldP spid="17" grpId="0" animBg="1"/>
      <p:bldP spid="18" grpId="0"/>
      <p:bldP spid="19" grpId="0"/>
      <p:bldP spid="20" grpId="0" animBg="1"/>
      <p:bldP spid="21" grpId="0"/>
      <p:bldP spid="22" grpId="0"/>
      <p:bldP spid="23" grpId="0" animBg="1"/>
      <p:bldP spid="24" grpId="0"/>
      <p:bldP spid="25" grpId="0"/>
      <p:bldP spid="26" grpId="0" animBg="1"/>
      <p:bldP spid="27" grpId="0"/>
      <p:bldP spid="28" grpId="0"/>
      <p:bldP spid="29" grpId="0" animBg="1"/>
      <p:bldP spid="30" grpId="0"/>
      <p:bldP spid="31" grpId="0"/>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44E02C55-CA28-EE4F-AD1F-5FB300C09F58}"/>
              </a:ext>
            </a:extLst>
          </p:cNvPr>
          <p:cNvGrpSpPr/>
          <p:nvPr/>
        </p:nvGrpSpPr>
        <p:grpSpPr>
          <a:xfrm>
            <a:off x="139366" y="625930"/>
            <a:ext cx="1614131" cy="5007444"/>
            <a:chOff x="112402" y="1866898"/>
            <a:chExt cx="1614131" cy="5007444"/>
          </a:xfrm>
        </p:grpSpPr>
        <p:sp>
          <p:nvSpPr>
            <p:cNvPr id="4" name="Titolo 1">
              <a:extLst>
                <a:ext uri="{FF2B5EF4-FFF2-40B4-BE49-F238E27FC236}">
                  <a16:creationId xmlns:a16="http://schemas.microsoft.com/office/drawing/2014/main" id="{C604265E-79B9-E742-8080-5384C1D6FCC4}"/>
                </a:ext>
              </a:extLst>
            </p:cNvPr>
            <p:cNvSpPr txBox="1">
              <a:spLocks/>
            </p:cNvSpPr>
            <p:nvPr/>
          </p:nvSpPr>
          <p:spPr>
            <a:xfrm>
              <a:off x="112706" y="1866898"/>
              <a:ext cx="1613827" cy="5007444"/>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Stare </a:t>
              </a:r>
            </a:p>
            <a:p>
              <a:pPr>
                <a:lnSpc>
                  <a:spcPts val="5320"/>
                </a:lnSpc>
                <a:spcAft>
                  <a:spcPts val="1200"/>
                </a:spcAft>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con </a:t>
              </a:r>
            </a:p>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        </a:t>
              </a:r>
            </a:p>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non </a:t>
              </a:r>
            </a:p>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sarà </a:t>
              </a:r>
            </a:p>
            <a:p>
              <a:pPr>
                <a:lnSpc>
                  <a:spcPts val="532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facile</a:t>
              </a:r>
              <a:endParaRPr lang="it-IT" sz="3600"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endParaRPr>
            </a:p>
          </p:txBody>
        </p:sp>
        <p:pic>
          <p:nvPicPr>
            <p:cNvPr id="33" name="Immagine 32">
              <a:extLst>
                <a:ext uri="{FF2B5EF4-FFF2-40B4-BE49-F238E27FC236}">
                  <a16:creationId xmlns:a16="http://schemas.microsoft.com/office/drawing/2014/main" id="{D203AEA2-B8D6-3C42-9372-146470CC3F29}"/>
                </a:ext>
              </a:extLst>
            </p:cNvPr>
            <p:cNvPicPr>
              <a:picLocks noChangeAspect="1"/>
            </p:cNvPicPr>
            <p:nvPr/>
          </p:nvPicPr>
          <p:blipFill rotWithShape="1">
            <a:blip r:embed="rId2">
              <a:extLst>
                <a:ext uri="{28A0092B-C50C-407E-A947-70E740481C1C}">
                  <a14:useLocalDpi xmlns:a14="http://schemas.microsoft.com/office/drawing/2010/main" val="0"/>
                </a:ext>
              </a:extLst>
            </a:blip>
            <a:srcRect b="31904"/>
            <a:stretch/>
          </p:blipFill>
          <p:spPr>
            <a:xfrm>
              <a:off x="112402" y="3744899"/>
              <a:ext cx="1565144" cy="1181146"/>
            </a:xfrm>
            <a:prstGeom prst="rect">
              <a:avLst/>
            </a:prstGeom>
          </p:spPr>
        </p:pic>
      </p:grpSp>
      <p:sp>
        <p:nvSpPr>
          <p:cNvPr id="6" name="CasellaDiTesto 5">
            <a:extLst>
              <a:ext uri="{FF2B5EF4-FFF2-40B4-BE49-F238E27FC236}">
                <a16:creationId xmlns:a16="http://schemas.microsoft.com/office/drawing/2014/main" id="{04E5D583-53B5-CD4D-8B70-37AE9AE607F0}"/>
              </a:ext>
            </a:extLst>
          </p:cNvPr>
          <p:cNvSpPr txBox="1"/>
          <p:nvPr/>
        </p:nvSpPr>
        <p:spPr>
          <a:xfrm rot="21115408">
            <a:off x="2648007" y="648258"/>
            <a:ext cx="9459703" cy="1867728"/>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nchor="ctr">
            <a:prstTxWarp prst="textPlain">
              <a:avLst/>
            </a:prstTxWarp>
            <a:spAutoFit/>
          </a:bodyPr>
          <a:lstStyle/>
          <a:p>
            <a:pPr algn="ctr">
              <a:lnSpc>
                <a:spcPts val="146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 però sarà una</a:t>
            </a:r>
          </a:p>
        </p:txBody>
      </p:sp>
      <p:sp>
        <p:nvSpPr>
          <p:cNvPr id="34" name="CasellaDiTesto 33">
            <a:extLst>
              <a:ext uri="{FF2B5EF4-FFF2-40B4-BE49-F238E27FC236}">
                <a16:creationId xmlns:a16="http://schemas.microsoft.com/office/drawing/2014/main" id="{D36C8A96-CC97-844B-BD97-C48E620860E2}"/>
              </a:ext>
            </a:extLst>
          </p:cNvPr>
          <p:cNvSpPr txBox="1"/>
          <p:nvPr/>
        </p:nvSpPr>
        <p:spPr>
          <a:xfrm rot="21115408">
            <a:off x="5353705" y="2037120"/>
            <a:ext cx="6435775" cy="1322460"/>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nchor="ctr">
            <a:prstTxWarp prst="textPlain">
              <a:avLst/>
            </a:prstTxWarp>
            <a:spAutoFit/>
          </a:bodyPr>
          <a:lstStyle/>
          <a:p>
            <a:pPr algn="ctr">
              <a:lnSpc>
                <a:spcPts val="146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bellissima</a:t>
            </a:r>
          </a:p>
        </p:txBody>
      </p:sp>
      <p:sp>
        <p:nvSpPr>
          <p:cNvPr id="35" name="CasellaDiTesto 34">
            <a:extLst>
              <a:ext uri="{FF2B5EF4-FFF2-40B4-BE49-F238E27FC236}">
                <a16:creationId xmlns:a16="http://schemas.microsoft.com/office/drawing/2014/main" id="{DF62FFA4-91A2-D048-99B0-2A999F0032D7}"/>
              </a:ext>
            </a:extLst>
          </p:cNvPr>
          <p:cNvSpPr txBox="1"/>
          <p:nvPr/>
        </p:nvSpPr>
        <p:spPr>
          <a:xfrm rot="21115408">
            <a:off x="2597642" y="3559115"/>
            <a:ext cx="9459703" cy="1258148"/>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nchor="ctr">
            <a:prstTxWarp prst="textPlain">
              <a:avLst/>
            </a:prstTxWarp>
            <a:spAutoFit/>
          </a:bodyPr>
          <a:lstStyle/>
          <a:p>
            <a:pPr algn="ctr">
              <a:lnSpc>
                <a:spcPts val="146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entusiasmante</a:t>
            </a:r>
          </a:p>
        </p:txBody>
      </p:sp>
      <p:sp>
        <p:nvSpPr>
          <p:cNvPr id="36" name="CasellaDiTesto 35">
            <a:extLst>
              <a:ext uri="{FF2B5EF4-FFF2-40B4-BE49-F238E27FC236}">
                <a16:creationId xmlns:a16="http://schemas.microsoft.com/office/drawing/2014/main" id="{92513745-CDD6-584C-927F-53C4B065A79A}"/>
              </a:ext>
            </a:extLst>
          </p:cNvPr>
          <p:cNvSpPr txBox="1"/>
          <p:nvPr/>
        </p:nvSpPr>
        <p:spPr>
          <a:xfrm rot="21115408">
            <a:off x="5264110" y="4660157"/>
            <a:ext cx="6793683" cy="106355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nchor="ctr">
            <a:prstTxWarp prst="textPlain">
              <a:avLst/>
            </a:prstTxWarp>
            <a:spAutoFit/>
          </a:bodyPr>
          <a:lstStyle/>
          <a:p>
            <a:pPr algn="ctr">
              <a:lnSpc>
                <a:spcPts val="1460"/>
              </a:lnSpc>
            </a:pPr>
            <a:r>
              <a:rPr lang="it-IT" dirty="0">
                <a:ln w="0"/>
                <a:solidFill>
                  <a:schemeClr val="tx1"/>
                </a:solidFill>
                <a:effectLst>
                  <a:outerShdw blurRad="38100" dist="19050" dir="2700000" algn="tl" rotWithShape="0">
                    <a:schemeClr val="dk1">
                      <a:alpha val="40000"/>
                    </a:schemeClr>
                  </a:outerShdw>
                </a:effectLst>
                <a:latin typeface="American Typewriter" panose="02090604020004020304" pitchFamily="18" charset="77"/>
              </a:rPr>
              <a:t>avventura</a:t>
            </a:r>
          </a:p>
        </p:txBody>
      </p:sp>
    </p:spTree>
    <p:extLst>
      <p:ext uri="{BB962C8B-B14F-4D97-AF65-F5344CB8AC3E}">
        <p14:creationId xmlns:p14="http://schemas.microsoft.com/office/powerpoint/2010/main" val="7210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34"/>
                                        </p:tgtEl>
                                        <p:attrNameLst>
                                          <p:attrName>style.visibility</p:attrName>
                                        </p:attrNameLst>
                                      </p:cBhvr>
                                      <p:to>
                                        <p:strVal val="visible"/>
                                      </p:to>
                                    </p:set>
                                    <p:set>
                                      <p:cBhvr>
                                        <p:cTn id="14" dur="455" fill="hold">
                                          <p:stCondLst>
                                            <p:cond delay="0"/>
                                          </p:stCondLst>
                                        </p:cTn>
                                        <p:tgtEl>
                                          <p:spTgt spid="34"/>
                                        </p:tgtEl>
                                        <p:attrNameLst>
                                          <p:attrName>style.rotation</p:attrName>
                                        </p:attrNameLst>
                                      </p:cBhvr>
                                      <p:to>
                                        <p:strVal val="-45.0"/>
                                      </p:to>
                                    </p:set>
                                    <p:anim calcmode="lin" valueType="num">
                                      <p:cBhvr>
                                        <p:cTn id="15" dur="455" fill="hold">
                                          <p:stCondLst>
                                            <p:cond delay="455"/>
                                          </p:stCondLst>
                                        </p:cTn>
                                        <p:tgtEl>
                                          <p:spTgt spid="34"/>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4"/>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4"/>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4"/>
                                        </p:tgtEl>
                                        <p:attrNameLst>
                                          <p:attrName>ppt_y</p:attrName>
                                        </p:attrNameLst>
                                      </p:cBhvr>
                                      <p:tavLst>
                                        <p:tav tm="0">
                                          <p:val>
                                            <p:strVal val="#ppt_y-(0.354*#ppt_w-0.172*#ppt_h)"/>
                                          </p:val>
                                        </p:tav>
                                        <p:tav tm="100000">
                                          <p:val>
                                            <p:strVal val="#ppt_y"/>
                                          </p:val>
                                        </p:tav>
                                      </p:tavLst>
                                    </p:anim>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35"/>
                                        </p:tgtEl>
                                        <p:attrNameLst>
                                          <p:attrName>ppt_y</p:attrName>
                                        </p:attrNameLst>
                                      </p:cBhvr>
                                      <p:tavLst>
                                        <p:tav tm="0">
                                          <p:val>
                                            <p:strVal val="#ppt_y"/>
                                          </p:val>
                                        </p:tav>
                                        <p:tav tm="100000">
                                          <p:val>
                                            <p:strVal val="#ppt_y"/>
                                          </p:val>
                                        </p:tav>
                                      </p:tavLst>
                                    </p:anim>
                                    <p:anim calcmode="lin" valueType="num">
                                      <p:cBhvr>
                                        <p:cTn id="23" dur="10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35"/>
                                        </p:tgtEl>
                                      </p:cBhvr>
                                    </p:animEffect>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36"/>
                                        </p:tgtEl>
                                        <p:attrNameLst>
                                          <p:attrName>style.visibility</p:attrName>
                                        </p:attrNameLst>
                                      </p:cBhvr>
                                      <p:to>
                                        <p:strVal val="visible"/>
                                      </p:to>
                                    </p:set>
                                    <p:set>
                                      <p:cBhvr>
                                        <p:cTn id="28" dur="455" fill="hold">
                                          <p:stCondLst>
                                            <p:cond delay="0"/>
                                          </p:stCondLst>
                                        </p:cTn>
                                        <p:tgtEl>
                                          <p:spTgt spid="36"/>
                                        </p:tgtEl>
                                        <p:attrNameLst>
                                          <p:attrName>style.rotation</p:attrName>
                                        </p:attrNameLst>
                                      </p:cBhvr>
                                      <p:to>
                                        <p:strVal val="-45.0"/>
                                      </p:to>
                                    </p:set>
                                    <p:anim calcmode="lin" valueType="num">
                                      <p:cBhvr>
                                        <p:cTn id="29"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3" name="CasellaDiTesto 2">
            <a:extLst>
              <a:ext uri="{FF2B5EF4-FFF2-40B4-BE49-F238E27FC236}">
                <a16:creationId xmlns:a16="http://schemas.microsoft.com/office/drawing/2014/main" id="{441E382D-97E6-E645-842F-379EAE9681FB}"/>
              </a:ext>
            </a:extLst>
          </p:cNvPr>
          <p:cNvSpPr txBox="1"/>
          <p:nvPr/>
        </p:nvSpPr>
        <p:spPr>
          <a:xfrm>
            <a:off x="308307" y="315744"/>
            <a:ext cx="10875524" cy="1698285"/>
          </a:xfrm>
          <a:prstGeom prst="rect">
            <a:avLst/>
          </a:prstGeom>
          <a:noFill/>
        </p:spPr>
        <p:txBody>
          <a:bodyPr wrap="square" rtlCol="0">
            <a:spAutoFit/>
          </a:bodyPr>
          <a:lstStyle/>
          <a:p>
            <a:pPr>
              <a:lnSpc>
                <a:spcPts val="4060"/>
              </a:lnSpc>
            </a:pPr>
            <a:r>
              <a:rPr lang="it-IT" sz="3600" dirty="0">
                <a:latin typeface="American Typewriter" panose="02090604020004020304" pitchFamily="18" charset="77"/>
              </a:rPr>
              <a:t>Per arrivare al cosiddetto «bilancio sociale»</a:t>
            </a:r>
          </a:p>
          <a:p>
            <a:pPr>
              <a:lnSpc>
                <a:spcPts val="4060"/>
              </a:lnSpc>
            </a:pPr>
            <a:r>
              <a:rPr lang="it-IT" sz="3600" dirty="0">
                <a:latin typeface="American Typewriter" panose="02090604020004020304" pitchFamily="18" charset="77"/>
              </a:rPr>
              <a:t>diventa indispensabile, anzi, fondamentale</a:t>
            </a:r>
          </a:p>
          <a:p>
            <a:pPr algn="ctr">
              <a:lnSpc>
                <a:spcPts val="4060"/>
              </a:lnSpc>
            </a:pPr>
            <a:r>
              <a:rPr lang="it-IT" sz="3600" dirty="0">
                <a:latin typeface="American Typewriter" panose="02090604020004020304" pitchFamily="18" charset="77"/>
              </a:rPr>
              <a:t>«</a:t>
            </a:r>
            <a:r>
              <a:rPr lang="it-IT" sz="4800" dirty="0">
                <a:solidFill>
                  <a:srgbClr val="FFC8FF"/>
                </a:solidFill>
                <a:latin typeface="American Typewriter" panose="02090604020004020304" pitchFamily="18" charset="77"/>
              </a:rPr>
              <a:t>sapersi raccontare</a:t>
            </a:r>
            <a:r>
              <a:rPr lang="it-IT" sz="3600" dirty="0">
                <a:latin typeface="American Typewriter" panose="02090604020004020304" pitchFamily="18" charset="77"/>
              </a:rPr>
              <a:t>»</a:t>
            </a:r>
          </a:p>
        </p:txBody>
      </p:sp>
      <p:sp>
        <p:nvSpPr>
          <p:cNvPr id="6" name="CasellaDiTesto 5">
            <a:extLst>
              <a:ext uri="{FF2B5EF4-FFF2-40B4-BE49-F238E27FC236}">
                <a16:creationId xmlns:a16="http://schemas.microsoft.com/office/drawing/2014/main" id="{E4FE40A8-4CCD-304E-B5D7-AF932BF08428}"/>
              </a:ext>
            </a:extLst>
          </p:cNvPr>
          <p:cNvSpPr txBox="1"/>
          <p:nvPr/>
        </p:nvSpPr>
        <p:spPr>
          <a:xfrm>
            <a:off x="308306" y="2313129"/>
            <a:ext cx="11883693" cy="4324261"/>
          </a:xfrm>
          <a:prstGeom prst="rect">
            <a:avLst/>
          </a:prstGeom>
          <a:noFill/>
        </p:spPr>
        <p:txBody>
          <a:bodyPr wrap="square" rtlCol="0">
            <a:spAutoFit/>
          </a:bodyPr>
          <a:lstStyle/>
          <a:p>
            <a:pPr>
              <a:lnSpc>
                <a:spcPts val="2960"/>
              </a:lnSpc>
            </a:pPr>
            <a:r>
              <a:rPr lang="it-IT" sz="2800" dirty="0">
                <a:latin typeface="American Typewriter" panose="02090604020004020304" pitchFamily="18" charset="77"/>
              </a:rPr>
              <a:t>Non basta dire che siamo bravi, occorre saper narrare (e lasciare scritto) cosa abbiamo ottenuto o migliorato (o peggiorato), con le nostre scelte strategiche (o fallimentari), rispetto all’esercizio precedente in termini di impegni assunti, obiettivi di miglioramento, in una situazione «dinamica» con lo sguardo rivolto al futuro. </a:t>
            </a:r>
          </a:p>
          <a:p>
            <a:pPr>
              <a:lnSpc>
                <a:spcPts val="2960"/>
              </a:lnSpc>
            </a:pPr>
            <a:endParaRPr lang="it-IT" sz="2800" dirty="0">
              <a:latin typeface="American Typewriter" panose="02090604020004020304" pitchFamily="18" charset="77"/>
            </a:endParaRPr>
          </a:p>
          <a:p>
            <a:pPr>
              <a:lnSpc>
                <a:spcPts val="2960"/>
              </a:lnSpc>
            </a:pPr>
            <a:r>
              <a:rPr lang="it-IT" sz="2800" dirty="0">
                <a:latin typeface="American Typewriter" panose="02090604020004020304" pitchFamily="18" charset="77"/>
              </a:rPr>
              <a:t>Due sono le dimensioni a cui fare attenzione: </a:t>
            </a:r>
          </a:p>
          <a:p>
            <a:pPr marL="457200" indent="-457200">
              <a:lnSpc>
                <a:spcPts val="2960"/>
              </a:lnSpc>
              <a:buFontTx/>
              <a:buChar char="-"/>
            </a:pPr>
            <a:r>
              <a:rPr lang="it-IT" sz="2800" b="1" dirty="0">
                <a:latin typeface="American Typewriter" panose="02090604020004020304" pitchFamily="18" charset="77"/>
              </a:rPr>
              <a:t>umana</a:t>
            </a:r>
            <a:r>
              <a:rPr lang="it-IT" sz="2800" dirty="0">
                <a:latin typeface="American Typewriter" panose="02090604020004020304" pitchFamily="18" charset="77"/>
              </a:rPr>
              <a:t>, perché l’associazione è fatta di persone, l’attività è rivolta a persone, i servizi sono eseguiti da volontari (persone);</a:t>
            </a:r>
          </a:p>
          <a:p>
            <a:pPr marL="457200" indent="-457200">
              <a:lnSpc>
                <a:spcPts val="2960"/>
              </a:lnSpc>
              <a:buFontTx/>
              <a:buChar char="-"/>
            </a:pPr>
            <a:r>
              <a:rPr lang="it-IT" sz="2800" b="1" dirty="0">
                <a:latin typeface="American Typewriter" panose="02090604020004020304" pitchFamily="18" charset="77"/>
              </a:rPr>
              <a:t>finanziaria</a:t>
            </a:r>
            <a:r>
              <a:rPr lang="it-IT" sz="2800" dirty="0">
                <a:latin typeface="American Typewriter" panose="02090604020004020304" pitchFamily="18" charset="77"/>
              </a:rPr>
              <a:t>, perché la vita dell’ente dipende dalle risorse economiche che si possono produrre o ricevere in dono.</a:t>
            </a:r>
          </a:p>
        </p:txBody>
      </p:sp>
    </p:spTree>
    <p:extLst>
      <p:ext uri="{BB962C8B-B14F-4D97-AF65-F5344CB8AC3E}">
        <p14:creationId xmlns:p14="http://schemas.microsoft.com/office/powerpoint/2010/main" val="297698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D6B863-FC3B-534A-8EF6-EB6FD174D964}"/>
              </a:ext>
            </a:extLst>
          </p:cNvPr>
          <p:cNvSpPr>
            <a:spLocks noGrp="1"/>
          </p:cNvSpPr>
          <p:nvPr>
            <p:ph type="ctrTitle"/>
          </p:nvPr>
        </p:nvSpPr>
        <p:spPr>
          <a:xfrm>
            <a:off x="1673951" y="319737"/>
            <a:ext cx="8915399" cy="738098"/>
          </a:xfrm>
        </p:spPr>
        <p:txBody>
          <a:bodyPr>
            <a:noAutofit/>
          </a:bodyPr>
          <a:lstStyle/>
          <a:p>
            <a:pPr algn="ctr">
              <a:lnSpc>
                <a:spcPts val="4000"/>
              </a:lnSpc>
            </a:pPr>
            <a:r>
              <a:rPr lang="it-IT" sz="4000" b="1" dirty="0">
                <a:solidFill>
                  <a:schemeClr val="accent1">
                    <a:lumMod val="20000"/>
                    <a:lumOff val="80000"/>
                  </a:schemeClr>
                </a:solidFill>
                <a:latin typeface="American Typewriter" panose="02090604020004020304" pitchFamily="18" charset="77"/>
              </a:rPr>
              <a:t>La cultura della valutazione</a:t>
            </a:r>
            <a:endParaRPr lang="it-IT" sz="2000" b="1" dirty="0">
              <a:latin typeface="American Typewriter" panose="02090604020004020304" pitchFamily="18" charset="77"/>
            </a:endParaRPr>
          </a:p>
        </p:txBody>
      </p:sp>
      <p:sp>
        <p:nvSpPr>
          <p:cNvPr id="4" name="Titolo 1">
            <a:extLst>
              <a:ext uri="{FF2B5EF4-FFF2-40B4-BE49-F238E27FC236}">
                <a16:creationId xmlns:a16="http://schemas.microsoft.com/office/drawing/2014/main" id="{39179B59-D76B-E747-8BDF-7F46059EE9D3}"/>
              </a:ext>
            </a:extLst>
          </p:cNvPr>
          <p:cNvSpPr txBox="1">
            <a:spLocks/>
          </p:cNvSpPr>
          <p:nvPr/>
        </p:nvSpPr>
        <p:spPr>
          <a:xfrm>
            <a:off x="484093" y="1470212"/>
            <a:ext cx="11438966" cy="504488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it-IT" sz="3600" b="1" dirty="0">
                <a:solidFill>
                  <a:srgbClr val="00FDFF"/>
                </a:solidFill>
                <a:latin typeface="American Typewriter Condensed" panose="02090606020004020304" pitchFamily="18" charset="77"/>
              </a:rPr>
              <a:t>Valutare</a:t>
            </a:r>
          </a:p>
          <a:p>
            <a:pPr>
              <a:lnSpc>
                <a:spcPts val="3500"/>
              </a:lnSpc>
            </a:pPr>
            <a:r>
              <a:rPr lang="it-IT" sz="3600" dirty="0">
                <a:latin typeface="American Typewriter Condensed" panose="02090606020004020304" pitchFamily="18" charset="77"/>
              </a:rPr>
              <a:t>È ancora percepito come sinonimo di giudicare e sanzionare, invece vuol dire attribuire valore a quello che si fa per capire come migliorare.</a:t>
            </a:r>
          </a:p>
          <a:p>
            <a:pPr>
              <a:lnSpc>
                <a:spcPts val="3500"/>
              </a:lnSpc>
            </a:pPr>
            <a:r>
              <a:rPr lang="it-IT" sz="3600" b="1" dirty="0">
                <a:solidFill>
                  <a:srgbClr val="00FDFF"/>
                </a:solidFill>
                <a:latin typeface="American Typewriter Condensed" panose="02090606020004020304" pitchFamily="18" charset="77"/>
              </a:rPr>
              <a:t>Valutare</a:t>
            </a:r>
            <a:r>
              <a:rPr lang="it-IT" sz="3600" dirty="0">
                <a:latin typeface="American Typewriter Condensed" panose="02090606020004020304" pitchFamily="18" charset="77"/>
              </a:rPr>
              <a:t> </a:t>
            </a:r>
          </a:p>
          <a:p>
            <a:pPr>
              <a:lnSpc>
                <a:spcPts val="3500"/>
              </a:lnSpc>
            </a:pPr>
            <a:r>
              <a:rPr lang="it-IT" sz="3600" dirty="0">
                <a:latin typeface="American Typewriter Condensed" panose="02090606020004020304" pitchFamily="18" charset="77"/>
              </a:rPr>
              <a:t>sta dentro un processo decisionale, strutturato, integrato in programmazione, progettazione, intervento, analisi di effetti diretti e indiretti, voluti o non voluti, attesi o inaspettati.</a:t>
            </a:r>
          </a:p>
          <a:p>
            <a:pPr>
              <a:lnSpc>
                <a:spcPts val="3500"/>
              </a:lnSpc>
            </a:pPr>
            <a:r>
              <a:rPr lang="it-IT" sz="3600" b="1" dirty="0">
                <a:solidFill>
                  <a:srgbClr val="00FDFF"/>
                </a:solidFill>
                <a:latin typeface="American Typewriter Condensed" panose="02090606020004020304" pitchFamily="18" charset="77"/>
              </a:rPr>
              <a:t>Valutare</a:t>
            </a:r>
            <a:r>
              <a:rPr lang="it-IT" sz="3600" dirty="0">
                <a:latin typeface="American Typewriter Condensed" panose="02090606020004020304" pitchFamily="18" charset="77"/>
              </a:rPr>
              <a:t> </a:t>
            </a:r>
          </a:p>
          <a:p>
            <a:pPr>
              <a:lnSpc>
                <a:spcPts val="3500"/>
              </a:lnSpc>
            </a:pPr>
            <a:r>
              <a:rPr lang="it-IT" sz="3600" dirty="0">
                <a:latin typeface="American Typewriter Condensed" panose="02090606020004020304" pitchFamily="18" charset="77"/>
              </a:rPr>
              <a:t>è strumento partecipato di giudizio di azioni socialmente rilevanti con conseguenze operative che bisogna saper accettare.</a:t>
            </a:r>
          </a:p>
          <a:p>
            <a:pPr>
              <a:lnSpc>
                <a:spcPts val="3500"/>
              </a:lnSpc>
            </a:pPr>
            <a:endParaRPr lang="it-IT" sz="3600" dirty="0">
              <a:latin typeface="American Typewriter Condensed" panose="02090606020004020304" pitchFamily="18" charset="77"/>
            </a:endParaRPr>
          </a:p>
        </p:txBody>
      </p:sp>
    </p:spTree>
    <p:extLst>
      <p:ext uri="{BB962C8B-B14F-4D97-AF65-F5344CB8AC3E}">
        <p14:creationId xmlns:p14="http://schemas.microsoft.com/office/powerpoint/2010/main" val="1752154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D6B863-FC3B-534A-8EF6-EB6FD174D964}"/>
              </a:ext>
            </a:extLst>
          </p:cNvPr>
          <p:cNvSpPr>
            <a:spLocks noGrp="1"/>
          </p:cNvSpPr>
          <p:nvPr>
            <p:ph type="ctrTitle"/>
          </p:nvPr>
        </p:nvSpPr>
        <p:spPr>
          <a:xfrm>
            <a:off x="1673951" y="319737"/>
            <a:ext cx="8915399" cy="738098"/>
          </a:xfrm>
        </p:spPr>
        <p:txBody>
          <a:bodyPr>
            <a:noAutofit/>
          </a:bodyPr>
          <a:lstStyle/>
          <a:p>
            <a:pPr algn="ctr">
              <a:lnSpc>
                <a:spcPts val="4000"/>
              </a:lnSpc>
            </a:pPr>
            <a:r>
              <a:rPr lang="it-IT" sz="4000" b="1" dirty="0">
                <a:solidFill>
                  <a:schemeClr val="accent1">
                    <a:lumMod val="20000"/>
                    <a:lumOff val="80000"/>
                  </a:schemeClr>
                </a:solidFill>
                <a:latin typeface="American Typewriter" panose="02090604020004020304" pitchFamily="18" charset="77"/>
              </a:rPr>
              <a:t>L’attività di valutazione </a:t>
            </a:r>
            <a:r>
              <a:rPr lang="it-IT" sz="2000" dirty="0">
                <a:solidFill>
                  <a:schemeClr val="accent1">
                    <a:lumMod val="20000"/>
                    <a:lumOff val="80000"/>
                  </a:schemeClr>
                </a:solidFill>
                <a:latin typeface="American Typewriter" panose="02090604020004020304" pitchFamily="18" charset="77"/>
              </a:rPr>
              <a:t>(in 5 punti)</a:t>
            </a:r>
            <a:endParaRPr lang="it-IT" sz="2000" dirty="0">
              <a:latin typeface="American Typewriter" panose="02090604020004020304" pitchFamily="18" charset="77"/>
            </a:endParaRPr>
          </a:p>
        </p:txBody>
      </p:sp>
      <p:sp>
        <p:nvSpPr>
          <p:cNvPr id="4" name="Titolo 1">
            <a:extLst>
              <a:ext uri="{FF2B5EF4-FFF2-40B4-BE49-F238E27FC236}">
                <a16:creationId xmlns:a16="http://schemas.microsoft.com/office/drawing/2014/main" id="{39179B59-D76B-E747-8BDF-7F46059EE9D3}"/>
              </a:ext>
            </a:extLst>
          </p:cNvPr>
          <p:cNvSpPr txBox="1">
            <a:spLocks/>
          </p:cNvSpPr>
          <p:nvPr/>
        </p:nvSpPr>
        <p:spPr>
          <a:xfrm>
            <a:off x="484093" y="1470212"/>
            <a:ext cx="11438966" cy="504488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it-IT" sz="3600" b="1" dirty="0">
                <a:solidFill>
                  <a:srgbClr val="00FDFF"/>
                </a:solidFill>
                <a:latin typeface="American Typewriter Condensed" panose="02090606020004020304" pitchFamily="18" charset="77"/>
              </a:rPr>
              <a:t>1 </a:t>
            </a:r>
            <a:r>
              <a:rPr lang="it-IT" sz="3600" dirty="0">
                <a:latin typeface="American Typewriter Condensed" panose="02090606020004020304" pitchFamily="18" charset="77"/>
              </a:rPr>
              <a:t>Utile per sviluppare disponibilità al cambiamento organizzativo.</a:t>
            </a:r>
          </a:p>
          <a:p>
            <a:pPr>
              <a:lnSpc>
                <a:spcPts val="3500"/>
              </a:lnSpc>
            </a:pPr>
            <a:r>
              <a:rPr lang="it-IT" sz="3600" b="1" dirty="0">
                <a:solidFill>
                  <a:srgbClr val="00FDFF"/>
                </a:solidFill>
                <a:latin typeface="American Typewriter Condensed" panose="02090606020004020304" pitchFamily="18" charset="77"/>
              </a:rPr>
              <a:t>2 </a:t>
            </a:r>
            <a:r>
              <a:rPr lang="it-IT" sz="3600" dirty="0">
                <a:latin typeface="American Typewriter Condensed" panose="02090606020004020304" pitchFamily="18" charset="77"/>
              </a:rPr>
              <a:t>Rende trasparenti azioni/attività/progetti interni ed esterni.</a:t>
            </a:r>
          </a:p>
          <a:p>
            <a:pPr>
              <a:lnSpc>
                <a:spcPts val="3500"/>
              </a:lnSpc>
            </a:pPr>
            <a:r>
              <a:rPr lang="it-IT" sz="3600" b="1" dirty="0">
                <a:solidFill>
                  <a:srgbClr val="00FDFF"/>
                </a:solidFill>
                <a:latin typeface="American Typewriter Condensed" panose="02090606020004020304" pitchFamily="18" charset="77"/>
              </a:rPr>
              <a:t>3 </a:t>
            </a:r>
            <a:r>
              <a:rPr lang="it-IT" sz="3600" dirty="0">
                <a:latin typeface="American Typewriter Condensed" panose="02090606020004020304" pitchFamily="18" charset="77"/>
              </a:rPr>
              <a:t>Valorizza quello che si sta facendo, sottolineando eccellenze raggiunte ma anche difficoltà incontrate.</a:t>
            </a:r>
          </a:p>
          <a:p>
            <a:pPr lvl="0">
              <a:lnSpc>
                <a:spcPts val="3500"/>
              </a:lnSpc>
              <a:spcBef>
                <a:spcPts val="0"/>
              </a:spcBef>
            </a:pPr>
            <a:r>
              <a:rPr lang="it-IT" sz="3600" b="1" dirty="0">
                <a:solidFill>
                  <a:srgbClr val="00FDFF"/>
                </a:solidFill>
                <a:latin typeface="American Typewriter Condensed" panose="02090606020004020304" pitchFamily="18" charset="77"/>
              </a:rPr>
              <a:t>4 </a:t>
            </a:r>
            <a:r>
              <a:rPr lang="it-IT" sz="3600" dirty="0">
                <a:solidFill>
                  <a:prstClr val="white"/>
                </a:solidFill>
                <a:latin typeface="American Typewriter Condensed" panose="02090606020004020304" pitchFamily="18" charset="77"/>
                <a:ea typeface="+mn-ea"/>
                <a:cs typeface="+mn-cs"/>
              </a:rPr>
              <a:t>Sviluppa l’apprendimento individuale, organizzativo e territoriale (locale) perché accresce conoscenze e competenze che accompagnano la vita di un progetto.</a:t>
            </a:r>
            <a:endParaRPr lang="it-IT" sz="3600" dirty="0">
              <a:latin typeface="American Typewriter Condensed" panose="02090606020004020304" pitchFamily="18" charset="77"/>
            </a:endParaRPr>
          </a:p>
          <a:p>
            <a:pPr>
              <a:lnSpc>
                <a:spcPts val="3500"/>
              </a:lnSpc>
            </a:pPr>
            <a:r>
              <a:rPr lang="it-IT" sz="3600" b="1" dirty="0">
                <a:solidFill>
                  <a:srgbClr val="00FDFF"/>
                </a:solidFill>
                <a:latin typeface="American Typewriter Condensed" panose="02090606020004020304" pitchFamily="18" charset="77"/>
              </a:rPr>
              <a:t>5 </a:t>
            </a:r>
            <a:r>
              <a:rPr lang="it-IT" sz="3600" dirty="0">
                <a:latin typeface="American Typewriter Condensed" panose="02090606020004020304" pitchFamily="18" charset="77"/>
              </a:rPr>
              <a:t>È un processo partecipato che coinvolge in maniera attiva tutti i soggetti dell’organizzazione (operatori volontari, partner, committenti, beneficiari, comunità locale di riferimento) e li rende partecipi di un processo di cambiamento, di crescita, di servizio.</a:t>
            </a:r>
          </a:p>
          <a:p>
            <a:pPr>
              <a:lnSpc>
                <a:spcPts val="3500"/>
              </a:lnSpc>
            </a:pPr>
            <a:endParaRPr lang="it-IT" sz="3600" dirty="0">
              <a:latin typeface="American Typewriter Condensed" panose="02090606020004020304" pitchFamily="18" charset="77"/>
            </a:endParaRPr>
          </a:p>
        </p:txBody>
      </p:sp>
    </p:spTree>
    <p:extLst>
      <p:ext uri="{BB962C8B-B14F-4D97-AF65-F5344CB8AC3E}">
        <p14:creationId xmlns:p14="http://schemas.microsoft.com/office/powerpoint/2010/main" val="3360366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D6B863-FC3B-534A-8EF6-EB6FD174D964}"/>
              </a:ext>
            </a:extLst>
          </p:cNvPr>
          <p:cNvSpPr>
            <a:spLocks noGrp="1"/>
          </p:cNvSpPr>
          <p:nvPr>
            <p:ph type="ctrTitle"/>
          </p:nvPr>
        </p:nvSpPr>
        <p:spPr>
          <a:xfrm>
            <a:off x="1673951" y="319737"/>
            <a:ext cx="8915399" cy="738098"/>
          </a:xfrm>
        </p:spPr>
        <p:txBody>
          <a:bodyPr>
            <a:noAutofit/>
          </a:bodyPr>
          <a:lstStyle/>
          <a:p>
            <a:pPr algn="ctr">
              <a:lnSpc>
                <a:spcPts val="4000"/>
              </a:lnSpc>
            </a:pPr>
            <a:r>
              <a:rPr lang="it-IT" sz="4000" b="1" dirty="0">
                <a:solidFill>
                  <a:schemeClr val="accent1">
                    <a:lumMod val="20000"/>
                    <a:lumOff val="80000"/>
                  </a:schemeClr>
                </a:solidFill>
                <a:latin typeface="American Typewriter" panose="02090604020004020304" pitchFamily="18" charset="77"/>
              </a:rPr>
              <a:t>Valutazione dell’impatto sociale</a:t>
            </a:r>
            <a:endParaRPr lang="it-IT" sz="2000" dirty="0">
              <a:latin typeface="American Typewriter" panose="02090604020004020304" pitchFamily="18" charset="77"/>
            </a:endParaRPr>
          </a:p>
        </p:txBody>
      </p:sp>
      <p:sp>
        <p:nvSpPr>
          <p:cNvPr id="4" name="Titolo 1">
            <a:extLst>
              <a:ext uri="{FF2B5EF4-FFF2-40B4-BE49-F238E27FC236}">
                <a16:creationId xmlns:a16="http://schemas.microsoft.com/office/drawing/2014/main" id="{39179B59-D76B-E747-8BDF-7F46059EE9D3}"/>
              </a:ext>
            </a:extLst>
          </p:cNvPr>
          <p:cNvSpPr txBox="1">
            <a:spLocks/>
          </p:cNvSpPr>
          <p:nvPr/>
        </p:nvSpPr>
        <p:spPr>
          <a:xfrm>
            <a:off x="484093" y="1470212"/>
            <a:ext cx="11438966" cy="504488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it-IT" sz="3600" b="1" dirty="0">
                <a:solidFill>
                  <a:srgbClr val="00FDFF"/>
                </a:solidFill>
                <a:latin typeface="American Typewriter Condensed" panose="02090606020004020304" pitchFamily="18" charset="77"/>
              </a:rPr>
              <a:t>IMPATTO </a:t>
            </a:r>
            <a:r>
              <a:rPr lang="it-IT" sz="3600" dirty="0">
                <a:latin typeface="American Typewriter Condensed" panose="02090606020004020304" pitchFamily="18" charset="77"/>
              </a:rPr>
              <a:t>è il cambiamento fisico e sociale che può avvenire in individui, gruppi, organizzazioni, sistemi,</a:t>
            </a:r>
          </a:p>
          <a:p>
            <a:pPr>
              <a:lnSpc>
                <a:spcPts val="3500"/>
              </a:lnSpc>
            </a:pPr>
            <a:r>
              <a:rPr lang="it-IT" sz="3600" dirty="0">
                <a:latin typeface="American Typewriter Condensed" panose="02090606020004020304" pitchFamily="18" charset="77"/>
              </a:rPr>
              <a:t>Dopo aver svolto attività, azioni, progetti.</a:t>
            </a:r>
          </a:p>
          <a:p>
            <a:pPr>
              <a:lnSpc>
                <a:spcPts val="3500"/>
              </a:lnSpc>
            </a:pPr>
            <a:r>
              <a:rPr lang="it-IT" sz="3600" dirty="0">
                <a:latin typeface="American Typewriter Condensed" panose="02090606020004020304" pitchFamily="18" charset="77"/>
              </a:rPr>
              <a:t>Partendo dalla definizione di obiettivi</a:t>
            </a:r>
          </a:p>
          <a:p>
            <a:pPr>
              <a:lnSpc>
                <a:spcPts val="3500"/>
              </a:lnSpc>
            </a:pPr>
            <a:r>
              <a:rPr lang="it-IT" sz="3600" dirty="0">
                <a:latin typeface="American Typewriter Condensed" panose="02090606020004020304" pitchFamily="18" charset="77"/>
              </a:rPr>
              <a:t>Bisogna aver chiaro </a:t>
            </a:r>
            <a:r>
              <a:rPr lang="it-IT" sz="3600" b="1" dirty="0">
                <a:solidFill>
                  <a:schemeClr val="accent3">
                    <a:lumMod val="20000"/>
                    <a:lumOff val="80000"/>
                  </a:schemeClr>
                </a:solidFill>
                <a:latin typeface="American Typewriter Condensed" panose="02090606020004020304" pitchFamily="18" charset="77"/>
              </a:rPr>
              <a:t>che cosa</a:t>
            </a:r>
            <a:r>
              <a:rPr lang="it-IT" sz="3600" dirty="0">
                <a:latin typeface="American Typewriter Condensed" panose="02090606020004020304" pitchFamily="18" charset="77"/>
              </a:rPr>
              <a:t> (cambiamento/impatto finale) si vuole realizzare/ottenere, e </a:t>
            </a:r>
            <a:r>
              <a:rPr lang="it-IT" sz="3600" b="1" dirty="0">
                <a:solidFill>
                  <a:schemeClr val="accent3">
                    <a:lumMod val="20000"/>
                    <a:lumOff val="80000"/>
                  </a:schemeClr>
                </a:solidFill>
                <a:latin typeface="American Typewriter Condensed" panose="02090606020004020304" pitchFamily="18" charset="77"/>
              </a:rPr>
              <a:t>con chi</a:t>
            </a:r>
            <a:r>
              <a:rPr lang="it-IT" sz="3600" dirty="0">
                <a:latin typeface="American Typewriter Condensed" panose="02090606020004020304" pitchFamily="18" charset="77"/>
              </a:rPr>
              <a:t>.</a:t>
            </a:r>
          </a:p>
          <a:p>
            <a:pPr>
              <a:lnSpc>
                <a:spcPts val="3500"/>
              </a:lnSpc>
            </a:pPr>
            <a:endParaRPr lang="it-IT" sz="3600" dirty="0">
              <a:latin typeface="American Typewriter Condensed" panose="02090606020004020304" pitchFamily="18" charset="77"/>
            </a:endParaRPr>
          </a:p>
          <a:p>
            <a:pPr>
              <a:lnSpc>
                <a:spcPts val="3500"/>
              </a:lnSpc>
            </a:pPr>
            <a:r>
              <a:rPr lang="it-IT" sz="3600" dirty="0">
                <a:latin typeface="American Typewriter Condensed" panose="02090606020004020304" pitchFamily="18" charset="77"/>
              </a:rPr>
              <a:t>Tutto dipende dalla qualità e dalla quantità di </a:t>
            </a:r>
            <a:r>
              <a:rPr lang="it-IT" sz="3600" b="1" dirty="0">
                <a:solidFill>
                  <a:schemeClr val="accent3">
                    <a:lumMod val="20000"/>
                    <a:lumOff val="80000"/>
                  </a:schemeClr>
                </a:solidFill>
                <a:latin typeface="American Typewriter Condensed" panose="02090606020004020304" pitchFamily="18" charset="77"/>
              </a:rPr>
              <a:t>coinvolgimento</a:t>
            </a:r>
            <a:r>
              <a:rPr lang="it-IT" sz="3600" dirty="0">
                <a:latin typeface="American Typewriter Condensed" panose="02090606020004020304" pitchFamily="18" charset="77"/>
              </a:rPr>
              <a:t>.</a:t>
            </a:r>
          </a:p>
          <a:p>
            <a:pPr>
              <a:lnSpc>
                <a:spcPts val="3500"/>
              </a:lnSpc>
            </a:pPr>
            <a:endParaRPr lang="it-IT" sz="3600" dirty="0">
              <a:latin typeface="American Typewriter Condensed" panose="02090606020004020304" pitchFamily="18" charset="77"/>
            </a:endParaRPr>
          </a:p>
          <a:p>
            <a:pPr>
              <a:lnSpc>
                <a:spcPts val="3500"/>
              </a:lnSpc>
            </a:pPr>
            <a:r>
              <a:rPr lang="it-IT" sz="3600" dirty="0">
                <a:latin typeface="American Typewriter Condensed" panose="02090606020004020304" pitchFamily="18" charset="77"/>
              </a:rPr>
              <a:t>Molteplicità di approcci. Attività che si costruisce di volta in volta nei contesti e nelle comunità. Non esiste modello universale.</a:t>
            </a:r>
          </a:p>
        </p:txBody>
      </p:sp>
    </p:spTree>
    <p:extLst>
      <p:ext uri="{BB962C8B-B14F-4D97-AF65-F5344CB8AC3E}">
        <p14:creationId xmlns:p14="http://schemas.microsoft.com/office/powerpoint/2010/main" val="3924987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D6B863-FC3B-534A-8EF6-EB6FD174D964}"/>
              </a:ext>
            </a:extLst>
          </p:cNvPr>
          <p:cNvSpPr>
            <a:spLocks noGrp="1"/>
          </p:cNvSpPr>
          <p:nvPr>
            <p:ph type="ctrTitle"/>
          </p:nvPr>
        </p:nvSpPr>
        <p:spPr>
          <a:xfrm>
            <a:off x="1673951" y="319737"/>
            <a:ext cx="8915399" cy="738098"/>
          </a:xfrm>
        </p:spPr>
        <p:txBody>
          <a:bodyPr>
            <a:noAutofit/>
          </a:bodyPr>
          <a:lstStyle/>
          <a:p>
            <a:pPr algn="ctr">
              <a:lnSpc>
                <a:spcPts val="4000"/>
              </a:lnSpc>
            </a:pPr>
            <a:r>
              <a:rPr lang="it-IT" sz="4000" b="1" dirty="0">
                <a:solidFill>
                  <a:schemeClr val="accent1">
                    <a:lumMod val="20000"/>
                    <a:lumOff val="80000"/>
                  </a:schemeClr>
                </a:solidFill>
                <a:latin typeface="American Typewriter" panose="02090604020004020304" pitchFamily="18" charset="77"/>
              </a:rPr>
              <a:t>Valutazione dell’impatto sociale</a:t>
            </a:r>
            <a:endParaRPr lang="it-IT" sz="2000" dirty="0">
              <a:latin typeface="American Typewriter" panose="02090604020004020304" pitchFamily="18" charset="77"/>
            </a:endParaRPr>
          </a:p>
        </p:txBody>
      </p:sp>
      <p:sp>
        <p:nvSpPr>
          <p:cNvPr id="4" name="Titolo 1">
            <a:extLst>
              <a:ext uri="{FF2B5EF4-FFF2-40B4-BE49-F238E27FC236}">
                <a16:creationId xmlns:a16="http://schemas.microsoft.com/office/drawing/2014/main" id="{39179B59-D76B-E747-8BDF-7F46059EE9D3}"/>
              </a:ext>
            </a:extLst>
          </p:cNvPr>
          <p:cNvSpPr txBox="1">
            <a:spLocks/>
          </p:cNvSpPr>
          <p:nvPr/>
        </p:nvSpPr>
        <p:spPr>
          <a:xfrm>
            <a:off x="484093" y="1470213"/>
            <a:ext cx="11438966" cy="414169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it-IT" sz="3600" dirty="0">
                <a:latin typeface="American Typewriter Condensed" panose="02090606020004020304" pitchFamily="18" charset="77"/>
              </a:rPr>
              <a:t>Esiste una «cassetta degli attrezzi» </a:t>
            </a:r>
          </a:p>
          <a:p>
            <a:pPr>
              <a:lnSpc>
                <a:spcPts val="3500"/>
              </a:lnSpc>
            </a:pPr>
            <a:r>
              <a:rPr lang="it-IT" sz="3600" dirty="0">
                <a:latin typeface="American Typewriter Condensed" panose="02090606020004020304" pitchFamily="18" charset="77"/>
              </a:rPr>
              <a:t>dalla quale, di volta in volta, si utilizzano </a:t>
            </a:r>
          </a:p>
          <a:p>
            <a:pPr>
              <a:lnSpc>
                <a:spcPts val="3500"/>
              </a:lnSpc>
            </a:pPr>
            <a:r>
              <a:rPr lang="it-IT" sz="3600" dirty="0">
                <a:latin typeface="American Typewriter Condensed" panose="02090606020004020304" pitchFamily="18" charset="77"/>
              </a:rPr>
              <a:t>approcci, metodi e strumenti adatti al contesto specifico.</a:t>
            </a:r>
          </a:p>
          <a:p>
            <a:pPr>
              <a:lnSpc>
                <a:spcPts val="3500"/>
              </a:lnSpc>
            </a:pPr>
            <a:endParaRPr lang="it-IT" sz="3600" dirty="0">
              <a:latin typeface="American Typewriter Condensed" panose="02090606020004020304" pitchFamily="18" charset="77"/>
            </a:endParaRPr>
          </a:p>
          <a:p>
            <a:pPr>
              <a:lnSpc>
                <a:spcPts val="3500"/>
              </a:lnSpc>
            </a:pPr>
            <a:r>
              <a:rPr lang="it-IT" sz="3600" dirty="0">
                <a:latin typeface="American Typewriter Condensed" panose="02090606020004020304" pitchFamily="18" charset="77"/>
              </a:rPr>
              <a:t>Non ci sono verità assolute.</a:t>
            </a:r>
          </a:p>
          <a:p>
            <a:pPr>
              <a:lnSpc>
                <a:spcPts val="3500"/>
              </a:lnSpc>
            </a:pPr>
            <a:endParaRPr lang="it-IT" sz="3600" dirty="0">
              <a:latin typeface="American Typewriter Condensed" panose="02090606020004020304" pitchFamily="18" charset="77"/>
            </a:endParaRPr>
          </a:p>
          <a:p>
            <a:pPr>
              <a:lnSpc>
                <a:spcPts val="3500"/>
              </a:lnSpc>
            </a:pPr>
            <a:r>
              <a:rPr lang="it-IT" sz="3600" dirty="0">
                <a:latin typeface="American Typewriter Condensed" panose="02090606020004020304" pitchFamily="18" charset="77"/>
              </a:rPr>
              <a:t>Ci sono suggerimenti per conoscere meglio:</a:t>
            </a:r>
          </a:p>
          <a:p>
            <a:pPr marL="571500" indent="-571500">
              <a:lnSpc>
                <a:spcPts val="3500"/>
              </a:lnSpc>
              <a:buFontTx/>
              <a:buChar char="-"/>
            </a:pPr>
            <a:r>
              <a:rPr lang="it-IT" sz="3600" dirty="0">
                <a:latin typeface="American Typewriter Condensed" panose="02090606020004020304" pitchFamily="18" charset="77"/>
              </a:rPr>
              <a:t>il contesto in cui si opera</a:t>
            </a:r>
          </a:p>
          <a:p>
            <a:pPr marL="571500" indent="-571500">
              <a:lnSpc>
                <a:spcPts val="3500"/>
              </a:lnSpc>
              <a:buFontTx/>
              <a:buChar char="-"/>
            </a:pPr>
            <a:r>
              <a:rPr lang="it-IT" sz="3600" dirty="0">
                <a:latin typeface="American Typewriter Condensed" panose="02090606020004020304" pitchFamily="18" charset="77"/>
              </a:rPr>
              <a:t>i cambiamenti possibili a breve e a lungo termine.</a:t>
            </a:r>
          </a:p>
        </p:txBody>
      </p:sp>
    </p:spTree>
    <p:extLst>
      <p:ext uri="{BB962C8B-B14F-4D97-AF65-F5344CB8AC3E}">
        <p14:creationId xmlns:p14="http://schemas.microsoft.com/office/powerpoint/2010/main" val="2972786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0" y="84179"/>
            <a:ext cx="6908800" cy="809901"/>
          </a:xfrm>
        </p:spPr>
        <p:txBody>
          <a:bodyPr>
            <a:normAutofit fontScale="90000"/>
          </a:bodyPr>
          <a:lstStyle/>
          <a:p>
            <a:pPr algn="ctr"/>
            <a:r>
              <a:rPr lang="it-IT" sz="5400" dirty="0">
                <a:solidFill>
                  <a:srgbClr val="FFFF00"/>
                </a:solidFill>
                <a:latin typeface="Abadi MT Condensed Light" panose="020B0306030101010103" pitchFamily="34" charset="77"/>
              </a:rPr>
              <a:t>Riforma del Terzo settore</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365770" y="50530"/>
            <a:ext cx="1636122" cy="1234710"/>
          </a:xfrm>
          <a:prstGeom prst="rect">
            <a:avLst/>
          </a:prstGeom>
        </p:spPr>
      </p:pic>
      <p:sp>
        <p:nvSpPr>
          <p:cNvPr id="3" name="CasellaDiTesto 2">
            <a:extLst>
              <a:ext uri="{FF2B5EF4-FFF2-40B4-BE49-F238E27FC236}">
                <a16:creationId xmlns:a16="http://schemas.microsoft.com/office/drawing/2014/main" id="{8D8E87B6-DA3B-1447-948C-725C793B556F}"/>
              </a:ext>
            </a:extLst>
          </p:cNvPr>
          <p:cNvSpPr txBox="1"/>
          <p:nvPr/>
        </p:nvSpPr>
        <p:spPr>
          <a:xfrm>
            <a:off x="700391" y="1789889"/>
            <a:ext cx="10661515" cy="1284967"/>
          </a:xfrm>
          <a:prstGeom prst="rect">
            <a:avLst/>
          </a:prstGeom>
          <a:noFill/>
        </p:spPr>
        <p:txBody>
          <a:bodyPr wrap="square" rtlCol="0">
            <a:spAutoFit/>
          </a:bodyPr>
          <a:lstStyle/>
          <a:p>
            <a:pPr>
              <a:lnSpc>
                <a:spcPts val="3060"/>
              </a:lnSpc>
            </a:pPr>
            <a:r>
              <a:rPr lang="it-IT" sz="2800" dirty="0">
                <a:latin typeface="American Typewriter Condensed" panose="02090606020004020304" pitchFamily="18" charset="77"/>
              </a:rPr>
              <a:t>Questa parte della riforma, forse quella che meno riusciamo a capire, perché abbiamo sempre operato guardando ognuno solo al proprio orticello, sarà anche quella che ci impegnerà nei prossimi mesi. </a:t>
            </a:r>
          </a:p>
        </p:txBody>
      </p:sp>
      <p:sp>
        <p:nvSpPr>
          <p:cNvPr id="6" name="CasellaDiTesto 5">
            <a:extLst>
              <a:ext uri="{FF2B5EF4-FFF2-40B4-BE49-F238E27FC236}">
                <a16:creationId xmlns:a16="http://schemas.microsoft.com/office/drawing/2014/main" id="{20033A98-C786-074B-8BA0-F6BFD506EB1E}"/>
              </a:ext>
            </a:extLst>
          </p:cNvPr>
          <p:cNvSpPr txBox="1"/>
          <p:nvPr/>
        </p:nvSpPr>
        <p:spPr>
          <a:xfrm>
            <a:off x="703936" y="4260186"/>
            <a:ext cx="6204864" cy="1284967"/>
          </a:xfrm>
          <a:prstGeom prst="rect">
            <a:avLst/>
          </a:prstGeom>
          <a:noFill/>
        </p:spPr>
        <p:txBody>
          <a:bodyPr wrap="square" rtlCol="0">
            <a:spAutoFit/>
          </a:bodyPr>
          <a:lstStyle/>
          <a:p>
            <a:pPr>
              <a:lnSpc>
                <a:spcPts val="3060"/>
              </a:lnSpc>
            </a:pPr>
            <a:r>
              <a:rPr lang="it-IT" sz="2800" dirty="0">
                <a:latin typeface="American Typewriter Condensed" panose="02090606020004020304" pitchFamily="18" charset="77"/>
              </a:rPr>
              <a:t>I temi hanno bisogno di appoggio culturale.</a:t>
            </a:r>
          </a:p>
          <a:p>
            <a:pPr>
              <a:lnSpc>
                <a:spcPts val="3060"/>
              </a:lnSpc>
            </a:pPr>
            <a:r>
              <a:rPr lang="it-IT" sz="2800" dirty="0">
                <a:latin typeface="American Typewriter Condensed" panose="02090606020004020304" pitchFamily="18" charset="77"/>
              </a:rPr>
              <a:t>Svolgeremo incontri e corsi dedicati, </a:t>
            </a:r>
          </a:p>
          <a:p>
            <a:pPr>
              <a:lnSpc>
                <a:spcPts val="3060"/>
              </a:lnSpc>
            </a:pPr>
            <a:r>
              <a:rPr lang="it-IT" sz="2800" dirty="0">
                <a:latin typeface="American Typewriter Condensed" panose="02090606020004020304" pitchFamily="18" charset="77"/>
              </a:rPr>
              <a:t>per diventare specialisti del Terzo settore. </a:t>
            </a:r>
          </a:p>
        </p:txBody>
      </p:sp>
      <p:pic>
        <p:nvPicPr>
          <p:cNvPr id="4" name="Immagine 3">
            <a:extLst>
              <a:ext uri="{FF2B5EF4-FFF2-40B4-BE49-F238E27FC236}">
                <a16:creationId xmlns:a16="http://schemas.microsoft.com/office/drawing/2014/main" id="{00A6A891-7ED2-0241-B880-99939A2DF0D1}"/>
              </a:ext>
            </a:extLst>
          </p:cNvPr>
          <p:cNvPicPr>
            <a:picLocks noChangeAspect="1"/>
          </p:cNvPicPr>
          <p:nvPr/>
        </p:nvPicPr>
        <p:blipFill>
          <a:blip r:embed="rId4"/>
          <a:stretch>
            <a:fillRect/>
          </a:stretch>
        </p:blipFill>
        <p:spPr>
          <a:xfrm>
            <a:off x="9335386" y="4001386"/>
            <a:ext cx="2856614" cy="2856614"/>
          </a:xfrm>
          <a:prstGeom prst="rect">
            <a:avLst/>
          </a:prstGeom>
        </p:spPr>
      </p:pic>
    </p:spTree>
    <p:extLst>
      <p:ext uri="{BB962C8B-B14F-4D97-AF65-F5344CB8AC3E}">
        <p14:creationId xmlns:p14="http://schemas.microsoft.com/office/powerpoint/2010/main" val="166823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DFEA8AA-318C-2448-8F8A-D1888A3AA163}"/>
              </a:ext>
            </a:extLst>
          </p:cNvPr>
          <p:cNvSpPr/>
          <p:nvPr/>
        </p:nvSpPr>
        <p:spPr>
          <a:xfrm>
            <a:off x="457203" y="805530"/>
            <a:ext cx="11734799" cy="2137636"/>
          </a:xfrm>
          <a:prstGeom prst="rect">
            <a:avLst/>
          </a:prstGeom>
        </p:spPr>
        <p:txBody>
          <a:bodyPr wrap="square">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5</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Oggetto sociale del Circolo.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Per il perseguimento e nel rispetto delle finalità di cui all’articolo precedente, l’associazione (il circolo) svolge in via principale le seguenti</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ATTIVITÀ DI INTERESSE GENERALE </a:t>
            </a:r>
          </a:p>
        </p:txBody>
      </p:sp>
      <p:sp>
        <p:nvSpPr>
          <p:cNvPr id="3" name="CasellaDiTesto 2">
            <a:extLst>
              <a:ext uri="{FF2B5EF4-FFF2-40B4-BE49-F238E27FC236}">
                <a16:creationId xmlns:a16="http://schemas.microsoft.com/office/drawing/2014/main" id="{26495560-72EC-5F45-AE33-D7B341F3FDF9}"/>
              </a:ext>
            </a:extLst>
          </p:cNvPr>
          <p:cNvSpPr txBox="1"/>
          <p:nvPr/>
        </p:nvSpPr>
        <p:spPr>
          <a:xfrm>
            <a:off x="457203" y="3388734"/>
            <a:ext cx="11534532" cy="2798074"/>
          </a:xfrm>
          <a:prstGeom prst="rect">
            <a:avLst/>
          </a:prstGeom>
          <a:noFill/>
        </p:spPr>
        <p:txBody>
          <a:bodyPr wrap="square" rtlCol="0">
            <a:spAutoFit/>
          </a:bodyPr>
          <a:lstStyle/>
          <a:p>
            <a:pPr>
              <a:lnSpc>
                <a:spcPts val="3040"/>
              </a:lnSpc>
            </a:pPr>
            <a:r>
              <a:rPr lang="it-IT" sz="3200" dirty="0">
                <a:latin typeface="American Typewriter Condensed" panose="02090606020004020304" pitchFamily="18" charset="77"/>
              </a:rPr>
              <a:t>d) Attività culturali di interesse sociale con finalità educativa</a:t>
            </a:r>
          </a:p>
          <a:p>
            <a:pPr>
              <a:lnSpc>
                <a:spcPts val="3040"/>
              </a:lnSpc>
            </a:pPr>
            <a:r>
              <a:rPr lang="it-IT" sz="3200" dirty="0">
                <a:latin typeface="American Typewriter Condensed" panose="02090606020004020304" pitchFamily="18" charset="77"/>
              </a:rPr>
              <a:t>i) Attività culturali, artistiche o ricreative di interesse sociale</a:t>
            </a:r>
          </a:p>
          <a:p>
            <a:pPr>
              <a:lnSpc>
                <a:spcPts val="3040"/>
              </a:lnSpc>
            </a:pPr>
            <a:r>
              <a:rPr lang="it-IT" sz="3200" dirty="0">
                <a:latin typeface="American Typewriter Condensed" panose="02090606020004020304" pitchFamily="18" charset="77"/>
              </a:rPr>
              <a:t>k) Attività turistiche di interesse sociale, culturale o religioso</a:t>
            </a:r>
          </a:p>
          <a:p>
            <a:pPr>
              <a:lnSpc>
                <a:spcPts val="3040"/>
              </a:lnSpc>
            </a:pPr>
            <a:r>
              <a:rPr lang="it-IT" sz="3200" dirty="0">
                <a:latin typeface="American Typewriter Condensed" panose="02090606020004020304" pitchFamily="18" charset="77"/>
              </a:rPr>
              <a:t>l) Formazione extrascolastica finalizzata alla prevenzione </a:t>
            </a:r>
          </a:p>
          <a:p>
            <a:pPr>
              <a:lnSpc>
                <a:spcPts val="3040"/>
              </a:lnSpc>
            </a:pPr>
            <a:r>
              <a:rPr lang="it-IT" sz="3200" dirty="0">
                <a:latin typeface="American Typewriter Condensed" panose="02090606020004020304" pitchFamily="18" charset="77"/>
              </a:rPr>
              <a:t>	della dispersione scolastica, al successo scolastico e formativo, 	prevenzione del bullismo, contrasto della povertà educativa</a:t>
            </a:r>
          </a:p>
          <a:p>
            <a:pPr>
              <a:lnSpc>
                <a:spcPts val="3040"/>
              </a:lnSpc>
            </a:pPr>
            <a:r>
              <a:rPr lang="it-IT" sz="3200" dirty="0" err="1">
                <a:latin typeface="American Typewriter Condensed" panose="02090606020004020304" pitchFamily="18" charset="77"/>
              </a:rPr>
              <a:t>q</a:t>
            </a:r>
            <a:r>
              <a:rPr lang="it-IT" sz="3200" dirty="0">
                <a:latin typeface="American Typewriter Condensed" panose="02090606020004020304" pitchFamily="18" charset="77"/>
              </a:rPr>
              <a:t>) Attività residenziale temporanea per bisogni culturali formativi</a:t>
            </a:r>
          </a:p>
        </p:txBody>
      </p:sp>
    </p:spTree>
    <p:extLst>
      <p:ext uri="{BB962C8B-B14F-4D97-AF65-F5344CB8AC3E}">
        <p14:creationId xmlns:p14="http://schemas.microsoft.com/office/powerpoint/2010/main" val="43964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F912E12-533B-1E46-A5A8-EBF9CA5E9537}"/>
              </a:ext>
            </a:extLst>
          </p:cNvPr>
          <p:cNvSpPr/>
          <p:nvPr/>
        </p:nvSpPr>
        <p:spPr>
          <a:xfrm>
            <a:off x="1" y="39225"/>
            <a:ext cx="12192000" cy="1224025"/>
          </a:xfrm>
          <a:prstGeom prst="roundRect">
            <a:avLst/>
          </a:prstGeom>
          <a:solidFill>
            <a:srgbClr val="9C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99145" y="234783"/>
            <a:ext cx="6918757" cy="994461"/>
          </a:xfrm>
        </p:spPr>
        <p:txBody>
          <a:bodyPr>
            <a:normAutofit/>
          </a:bodyPr>
          <a:lstStyle/>
          <a:p>
            <a:r>
              <a:rPr lang="it-IT" sz="5400" dirty="0">
                <a:solidFill>
                  <a:srgbClr val="FFFF00"/>
                </a:solidFill>
                <a:latin typeface="Abadi MT Condensed Light" panose="020B0306030101010103" pitchFamily="34" charset="77"/>
              </a:rPr>
              <a:t>Riforma del Terzo settore - </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489650" y="-50216"/>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rot="20721551">
            <a:off x="1544159" y="3066855"/>
            <a:ext cx="8841787" cy="1592744"/>
          </a:xfrm>
          <a:prstGeom prst="rect">
            <a:avLst/>
          </a:prstGeom>
          <a:noFill/>
        </p:spPr>
        <p:txBody>
          <a:bodyPr wrap="square" rtlCol="0">
            <a:spAutoFit/>
          </a:bodyPr>
          <a:lstStyle/>
          <a:p>
            <a:pPr>
              <a:lnSpc>
                <a:spcPts val="3920"/>
              </a:lnSpc>
            </a:pPr>
            <a:r>
              <a:rPr lang="it-IT" sz="3600" i="1" dirty="0">
                <a:latin typeface="American Typewriter Condensed" panose="02090606020004020304" pitchFamily="18" charset="77"/>
              </a:rPr>
              <a:t>Regime amministrativo e fiscale </a:t>
            </a:r>
          </a:p>
          <a:p>
            <a:pPr>
              <a:lnSpc>
                <a:spcPts val="3920"/>
              </a:lnSpc>
            </a:pPr>
            <a:r>
              <a:rPr lang="it-IT" sz="3600" i="1" dirty="0">
                <a:latin typeface="American Typewriter Condensed" panose="02090606020004020304" pitchFamily="18" charset="77"/>
              </a:rPr>
              <a:t>riservato alle Associazioni di Promozione Sociale</a:t>
            </a:r>
          </a:p>
          <a:p>
            <a:pPr>
              <a:lnSpc>
                <a:spcPts val="3920"/>
              </a:lnSpc>
            </a:pPr>
            <a:r>
              <a:rPr lang="it-IT" sz="3600" i="1" dirty="0">
                <a:latin typeface="American Typewriter Condensed" panose="02090606020004020304" pitchFamily="18" charset="77"/>
              </a:rPr>
              <a:t>come previsto nel Codice del Terzo Settore</a:t>
            </a:r>
          </a:p>
        </p:txBody>
      </p:sp>
      <p:sp>
        <p:nvSpPr>
          <p:cNvPr id="6" name="Titolo 1">
            <a:extLst>
              <a:ext uri="{FF2B5EF4-FFF2-40B4-BE49-F238E27FC236}">
                <a16:creationId xmlns:a16="http://schemas.microsoft.com/office/drawing/2014/main" id="{407B9756-A25D-E447-B63F-1A311C1F60AB}"/>
              </a:ext>
            </a:extLst>
          </p:cNvPr>
          <p:cNvSpPr txBox="1">
            <a:spLocks/>
          </p:cNvSpPr>
          <p:nvPr/>
        </p:nvSpPr>
        <p:spPr>
          <a:xfrm>
            <a:off x="8338679" y="65265"/>
            <a:ext cx="2319456" cy="11639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720"/>
              </a:lnSpc>
            </a:pPr>
            <a:r>
              <a:rPr lang="it-IT" sz="3200" dirty="0">
                <a:solidFill>
                  <a:srgbClr val="00FDFF"/>
                </a:solidFill>
                <a:latin typeface="Abadi MT Condensed Light" panose="020B0306030101010103" pitchFamily="34" charset="77"/>
              </a:rPr>
              <a:t>Associazioni </a:t>
            </a:r>
          </a:p>
          <a:p>
            <a:pPr>
              <a:lnSpc>
                <a:spcPts val="2720"/>
              </a:lnSpc>
            </a:pPr>
            <a:r>
              <a:rPr lang="it-IT" sz="3200" dirty="0">
                <a:solidFill>
                  <a:srgbClr val="00FDFF"/>
                </a:solidFill>
                <a:latin typeface="Abadi MT Condensed Light" panose="020B0306030101010103" pitchFamily="34" charset="77"/>
              </a:rPr>
              <a:t>di Promozione</a:t>
            </a:r>
          </a:p>
          <a:p>
            <a:pPr>
              <a:lnSpc>
                <a:spcPts val="2720"/>
              </a:lnSpc>
            </a:pPr>
            <a:r>
              <a:rPr lang="it-IT" sz="3200" dirty="0">
                <a:solidFill>
                  <a:srgbClr val="00FDFF"/>
                </a:solidFill>
                <a:latin typeface="Abadi MT Condensed Light" panose="020B0306030101010103" pitchFamily="34" charset="77"/>
              </a:rPr>
              <a:t>Sociale</a:t>
            </a:r>
          </a:p>
        </p:txBody>
      </p:sp>
      <p:sp>
        <p:nvSpPr>
          <p:cNvPr id="7" name="Titolo 1">
            <a:extLst>
              <a:ext uri="{FF2B5EF4-FFF2-40B4-BE49-F238E27FC236}">
                <a16:creationId xmlns:a16="http://schemas.microsoft.com/office/drawing/2014/main" id="{DFA78B71-E6B8-8641-9132-54A9704C0DB1}"/>
              </a:ext>
            </a:extLst>
          </p:cNvPr>
          <p:cNvSpPr txBox="1">
            <a:spLocks/>
          </p:cNvSpPr>
          <p:nvPr/>
        </p:nvSpPr>
        <p:spPr>
          <a:xfrm>
            <a:off x="6378498" y="34061"/>
            <a:ext cx="2128669" cy="1395904"/>
          </a:xfrm>
          <a:prstGeom prst="rect">
            <a:avLst/>
          </a:prstGeom>
          <a:effectLst>
            <a:softEdge rad="723900"/>
          </a:effectLst>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9600" b="1" dirty="0">
                <a:solidFill>
                  <a:srgbClr val="00FDFF"/>
                </a:solidFill>
                <a:latin typeface="Abadi MT Condensed Light" panose="020B0306030101010103" pitchFamily="34" charset="77"/>
              </a:rPr>
              <a:t>APS</a:t>
            </a:r>
            <a:endParaRPr lang="it-IT" sz="5400" b="1" dirty="0">
              <a:solidFill>
                <a:srgbClr val="00FDFF"/>
              </a:solidFill>
              <a:latin typeface="Abadi MT Condensed Light" panose="020B0306030101010103" pitchFamily="34" charset="77"/>
            </a:endParaRPr>
          </a:p>
        </p:txBody>
      </p:sp>
    </p:spTree>
    <p:extLst>
      <p:ext uri="{BB962C8B-B14F-4D97-AF65-F5344CB8AC3E}">
        <p14:creationId xmlns:p14="http://schemas.microsoft.com/office/powerpoint/2010/main" val="415673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F912E12-533B-1E46-A5A8-EBF9CA5E9537}"/>
              </a:ext>
            </a:extLst>
          </p:cNvPr>
          <p:cNvSpPr/>
          <p:nvPr/>
        </p:nvSpPr>
        <p:spPr>
          <a:xfrm>
            <a:off x="1" y="39225"/>
            <a:ext cx="12192000" cy="1224025"/>
          </a:xfrm>
          <a:prstGeom prst="roundRect">
            <a:avLst/>
          </a:prstGeom>
          <a:solidFill>
            <a:srgbClr val="9C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99145" y="234783"/>
            <a:ext cx="6918757" cy="994461"/>
          </a:xfrm>
        </p:spPr>
        <p:txBody>
          <a:bodyPr>
            <a:normAutofit/>
          </a:bodyPr>
          <a:lstStyle/>
          <a:p>
            <a:r>
              <a:rPr lang="it-IT" sz="5400" dirty="0">
                <a:solidFill>
                  <a:srgbClr val="FFFF00"/>
                </a:solidFill>
                <a:latin typeface="Abadi MT Condensed Light" panose="020B0306030101010103" pitchFamily="34" charset="77"/>
              </a:rPr>
              <a:t>Riforma del Terzo settore - </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489650" y="-50216"/>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315861" y="1893147"/>
            <a:ext cx="8191306" cy="1897955"/>
          </a:xfrm>
          <a:prstGeom prst="rect">
            <a:avLst/>
          </a:prstGeom>
          <a:noFill/>
        </p:spPr>
        <p:txBody>
          <a:bodyPr wrap="square" rtlCol="0">
            <a:spAutoFit/>
          </a:bodyPr>
          <a:lstStyle/>
          <a:p>
            <a:pPr>
              <a:lnSpc>
                <a:spcPts val="3520"/>
              </a:lnSpc>
            </a:pPr>
            <a:r>
              <a:rPr lang="it-IT" sz="3600" dirty="0">
                <a:latin typeface="American Typewriter Condensed" panose="02090606020004020304" pitchFamily="18" charset="77"/>
              </a:rPr>
              <a:t>APS </a:t>
            </a:r>
          </a:p>
          <a:p>
            <a:pPr>
              <a:lnSpc>
                <a:spcPts val="3520"/>
              </a:lnSpc>
            </a:pPr>
            <a:r>
              <a:rPr lang="it-IT" sz="3600" dirty="0">
                <a:latin typeface="American Typewriter Condensed" panose="02090606020004020304" pitchFamily="18" charset="77"/>
              </a:rPr>
              <a:t>Organismi che svolgono </a:t>
            </a:r>
          </a:p>
          <a:p>
            <a:pPr>
              <a:lnSpc>
                <a:spcPts val="3520"/>
              </a:lnSpc>
            </a:pPr>
            <a:r>
              <a:rPr lang="it-IT" sz="3600" dirty="0">
                <a:latin typeface="American Typewriter Condensed" panose="02090606020004020304" pitchFamily="18" charset="77"/>
              </a:rPr>
              <a:t>attività di RILEVANTE UTILITÀ COLLETTIVA</a:t>
            </a:r>
          </a:p>
          <a:p>
            <a:pPr>
              <a:lnSpc>
                <a:spcPts val="3520"/>
              </a:lnSpc>
            </a:pPr>
            <a:r>
              <a:rPr lang="it-IT" sz="3600" dirty="0">
                <a:latin typeface="American Typewriter Condensed" panose="02090606020004020304" pitchFamily="18" charset="77"/>
              </a:rPr>
              <a:t>a beneficio dei propri associati e/o di terzi.</a:t>
            </a:r>
          </a:p>
        </p:txBody>
      </p:sp>
      <p:sp>
        <p:nvSpPr>
          <p:cNvPr id="6" name="Titolo 1">
            <a:extLst>
              <a:ext uri="{FF2B5EF4-FFF2-40B4-BE49-F238E27FC236}">
                <a16:creationId xmlns:a16="http://schemas.microsoft.com/office/drawing/2014/main" id="{407B9756-A25D-E447-B63F-1A311C1F60AB}"/>
              </a:ext>
            </a:extLst>
          </p:cNvPr>
          <p:cNvSpPr txBox="1">
            <a:spLocks/>
          </p:cNvSpPr>
          <p:nvPr/>
        </p:nvSpPr>
        <p:spPr>
          <a:xfrm>
            <a:off x="8338679" y="65265"/>
            <a:ext cx="2319456" cy="11639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720"/>
              </a:lnSpc>
            </a:pPr>
            <a:r>
              <a:rPr lang="it-IT" sz="3200" dirty="0">
                <a:solidFill>
                  <a:srgbClr val="00FDFF"/>
                </a:solidFill>
                <a:latin typeface="Abadi MT Condensed Light" panose="020B0306030101010103" pitchFamily="34" charset="77"/>
              </a:rPr>
              <a:t>Associazioni </a:t>
            </a:r>
          </a:p>
          <a:p>
            <a:pPr>
              <a:lnSpc>
                <a:spcPts val="2720"/>
              </a:lnSpc>
            </a:pPr>
            <a:r>
              <a:rPr lang="it-IT" sz="3200" dirty="0">
                <a:solidFill>
                  <a:srgbClr val="00FDFF"/>
                </a:solidFill>
                <a:latin typeface="Abadi MT Condensed Light" panose="020B0306030101010103" pitchFamily="34" charset="77"/>
              </a:rPr>
              <a:t>di Promozione</a:t>
            </a:r>
          </a:p>
          <a:p>
            <a:pPr>
              <a:lnSpc>
                <a:spcPts val="2720"/>
              </a:lnSpc>
            </a:pPr>
            <a:r>
              <a:rPr lang="it-IT" sz="3200" dirty="0">
                <a:solidFill>
                  <a:srgbClr val="00FDFF"/>
                </a:solidFill>
                <a:latin typeface="Abadi MT Condensed Light" panose="020B0306030101010103" pitchFamily="34" charset="77"/>
              </a:rPr>
              <a:t>Sociale</a:t>
            </a:r>
          </a:p>
        </p:txBody>
      </p:sp>
      <p:sp>
        <p:nvSpPr>
          <p:cNvPr id="7" name="Titolo 1">
            <a:extLst>
              <a:ext uri="{FF2B5EF4-FFF2-40B4-BE49-F238E27FC236}">
                <a16:creationId xmlns:a16="http://schemas.microsoft.com/office/drawing/2014/main" id="{DFA78B71-E6B8-8641-9132-54A9704C0DB1}"/>
              </a:ext>
            </a:extLst>
          </p:cNvPr>
          <p:cNvSpPr txBox="1">
            <a:spLocks/>
          </p:cNvSpPr>
          <p:nvPr/>
        </p:nvSpPr>
        <p:spPr>
          <a:xfrm>
            <a:off x="6378498" y="34061"/>
            <a:ext cx="2128669" cy="1395904"/>
          </a:xfrm>
          <a:prstGeom prst="rect">
            <a:avLst/>
          </a:prstGeom>
          <a:effectLst>
            <a:softEdge rad="723900"/>
          </a:effectLst>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9600" b="1" dirty="0">
                <a:solidFill>
                  <a:srgbClr val="00FDFF"/>
                </a:solidFill>
                <a:latin typeface="Abadi MT Condensed Light" panose="020B0306030101010103" pitchFamily="34" charset="77"/>
              </a:rPr>
              <a:t>APS</a:t>
            </a:r>
            <a:endParaRPr lang="it-IT" sz="5400" b="1" dirty="0">
              <a:solidFill>
                <a:srgbClr val="00FDFF"/>
              </a:solidFill>
              <a:latin typeface="Abadi MT Condensed Light" panose="020B0306030101010103" pitchFamily="34" charset="77"/>
            </a:endParaRPr>
          </a:p>
        </p:txBody>
      </p:sp>
      <p:sp>
        <p:nvSpPr>
          <p:cNvPr id="8" name="CasellaDiTesto 7">
            <a:extLst>
              <a:ext uri="{FF2B5EF4-FFF2-40B4-BE49-F238E27FC236}">
                <a16:creationId xmlns:a16="http://schemas.microsoft.com/office/drawing/2014/main" id="{F22B35BB-4A37-2B4A-8874-050844FA08C4}"/>
              </a:ext>
            </a:extLst>
          </p:cNvPr>
          <p:cNvSpPr txBox="1"/>
          <p:nvPr/>
        </p:nvSpPr>
        <p:spPr>
          <a:xfrm>
            <a:off x="315861" y="4443104"/>
            <a:ext cx="8191306" cy="1897955"/>
          </a:xfrm>
          <a:prstGeom prst="rect">
            <a:avLst/>
          </a:prstGeom>
          <a:noFill/>
        </p:spPr>
        <p:txBody>
          <a:bodyPr wrap="square" rtlCol="0">
            <a:spAutoFit/>
          </a:bodyPr>
          <a:lstStyle/>
          <a:p>
            <a:pPr>
              <a:lnSpc>
                <a:spcPts val="3520"/>
              </a:lnSpc>
            </a:pPr>
            <a:r>
              <a:rPr lang="it-IT" sz="3600" dirty="0">
                <a:latin typeface="American Typewriter Condensed" panose="02090606020004020304" pitchFamily="18" charset="77"/>
              </a:rPr>
              <a:t>Non hanno libertà di scelta sulle iniziative da svolgere, e possono operare esclusivamente nelle attività previste da statuto e definite di  interesse generale </a:t>
            </a:r>
            <a:r>
              <a:rPr lang="it-IT" sz="2000" dirty="0">
                <a:latin typeface="Abadi MT Condensed Light" panose="020B0306030101010103" pitchFamily="34" charset="77"/>
              </a:rPr>
              <a:t>(art. 5)</a:t>
            </a:r>
            <a:r>
              <a:rPr lang="it-IT" sz="3600" dirty="0">
                <a:latin typeface="American Typewriter Condensed" panose="02090606020004020304" pitchFamily="18" charset="77"/>
              </a:rPr>
              <a:t> o attività diverse </a:t>
            </a:r>
            <a:r>
              <a:rPr lang="it-IT" sz="2000" dirty="0">
                <a:latin typeface="Abadi MT Condensed Light" panose="020B0306030101010103" pitchFamily="34" charset="77"/>
              </a:rPr>
              <a:t>(art. 6).</a:t>
            </a:r>
            <a:endParaRPr lang="it-IT" sz="2000" dirty="0">
              <a:latin typeface="American Typewriter Condensed" panose="02090606020004020304" pitchFamily="18" charset="77"/>
            </a:endParaRPr>
          </a:p>
        </p:txBody>
      </p:sp>
      <p:sp>
        <p:nvSpPr>
          <p:cNvPr id="9" name="CasellaDiTesto 8">
            <a:extLst>
              <a:ext uri="{FF2B5EF4-FFF2-40B4-BE49-F238E27FC236}">
                <a16:creationId xmlns:a16="http://schemas.microsoft.com/office/drawing/2014/main" id="{3933B73C-AC08-5A46-A896-32E65E025D41}"/>
              </a:ext>
            </a:extLst>
          </p:cNvPr>
          <p:cNvSpPr txBox="1"/>
          <p:nvPr/>
        </p:nvSpPr>
        <p:spPr>
          <a:xfrm>
            <a:off x="9358376" y="1587514"/>
            <a:ext cx="2599518" cy="4948471"/>
          </a:xfrm>
          <a:prstGeom prst="rect">
            <a:avLst/>
          </a:prstGeom>
          <a:noFill/>
        </p:spPr>
        <p:txBody>
          <a:bodyPr wrap="square" rtlCol="0">
            <a:spAutoFit/>
          </a:bodyPr>
          <a:lstStyle/>
          <a:p>
            <a:pPr>
              <a:lnSpc>
                <a:spcPts val="2720"/>
              </a:lnSpc>
            </a:pPr>
            <a:r>
              <a:rPr lang="it-IT" sz="2800" i="1" dirty="0">
                <a:solidFill>
                  <a:schemeClr val="tx1">
                    <a:lumMod val="85000"/>
                  </a:schemeClr>
                </a:solidFill>
                <a:latin typeface="American Typewriter Condensed" panose="02090606020004020304" pitchFamily="18" charset="77"/>
              </a:rPr>
              <a:t>Tagliate fuori dalle agevolazioni fiscali </a:t>
            </a:r>
          </a:p>
          <a:p>
            <a:pPr>
              <a:lnSpc>
                <a:spcPts val="2720"/>
              </a:lnSpc>
            </a:pPr>
            <a:r>
              <a:rPr lang="it-IT" sz="2800" i="1" dirty="0">
                <a:solidFill>
                  <a:schemeClr val="tx1">
                    <a:lumMod val="65000"/>
                  </a:schemeClr>
                </a:solidFill>
                <a:latin typeface="American Typewriter Condensed" panose="02090606020004020304" pitchFamily="18" charset="77"/>
              </a:rPr>
              <a:t>(ex 398, dedicata agli EPS del Coni)</a:t>
            </a:r>
          </a:p>
          <a:p>
            <a:pPr>
              <a:lnSpc>
                <a:spcPts val="2720"/>
              </a:lnSpc>
            </a:pPr>
            <a:r>
              <a:rPr lang="it-IT" sz="2800" i="1" dirty="0" err="1">
                <a:solidFill>
                  <a:schemeClr val="tx1">
                    <a:lumMod val="85000"/>
                  </a:schemeClr>
                </a:solidFill>
                <a:latin typeface="American Typewriter Condensed" panose="02090606020004020304" pitchFamily="18" charset="77"/>
              </a:rPr>
              <a:t>Ass</a:t>
            </a:r>
            <a:r>
              <a:rPr lang="it-IT" sz="2800" i="1" dirty="0">
                <a:solidFill>
                  <a:schemeClr val="tx1">
                    <a:lumMod val="85000"/>
                  </a:schemeClr>
                </a:solidFill>
                <a:latin typeface="American Typewriter Condensed" panose="02090606020004020304" pitchFamily="18" charset="77"/>
              </a:rPr>
              <a:t>. Culturali, Cori, </a:t>
            </a:r>
          </a:p>
          <a:p>
            <a:pPr>
              <a:lnSpc>
                <a:spcPts val="2720"/>
              </a:lnSpc>
            </a:pPr>
            <a:r>
              <a:rPr lang="it-IT" sz="2800" i="1" dirty="0">
                <a:solidFill>
                  <a:schemeClr val="tx1">
                    <a:lumMod val="85000"/>
                  </a:schemeClr>
                </a:solidFill>
                <a:latin typeface="American Typewriter Condensed" panose="02090606020004020304" pitchFamily="18" charset="77"/>
              </a:rPr>
              <a:t>Bande, Filodrammatiche, Pro-loco, eccetera, potranno trovare valida alternativa nelle APS.... </a:t>
            </a:r>
          </a:p>
        </p:txBody>
      </p:sp>
    </p:spTree>
    <p:extLst>
      <p:ext uri="{BB962C8B-B14F-4D97-AF65-F5344CB8AC3E}">
        <p14:creationId xmlns:p14="http://schemas.microsoft.com/office/powerpoint/2010/main" val="213399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F912E12-533B-1E46-A5A8-EBF9CA5E9537}"/>
              </a:ext>
            </a:extLst>
          </p:cNvPr>
          <p:cNvSpPr/>
          <p:nvPr/>
        </p:nvSpPr>
        <p:spPr>
          <a:xfrm>
            <a:off x="1" y="39225"/>
            <a:ext cx="12192000" cy="1224025"/>
          </a:xfrm>
          <a:prstGeom prst="roundRect">
            <a:avLst/>
          </a:prstGeom>
          <a:solidFill>
            <a:srgbClr val="9C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99145" y="234783"/>
            <a:ext cx="6918757" cy="994461"/>
          </a:xfrm>
        </p:spPr>
        <p:txBody>
          <a:bodyPr>
            <a:normAutofit/>
          </a:bodyPr>
          <a:lstStyle/>
          <a:p>
            <a:r>
              <a:rPr lang="it-IT" sz="5400" dirty="0">
                <a:solidFill>
                  <a:srgbClr val="FFFF00"/>
                </a:solidFill>
                <a:latin typeface="Abadi MT Condensed Light" panose="020B0306030101010103" pitchFamily="34" charset="77"/>
              </a:rPr>
              <a:t>Riforma del Terzo settore - </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489650" y="-50216"/>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315860" y="2249984"/>
            <a:ext cx="11809912" cy="1000274"/>
          </a:xfrm>
          <a:prstGeom prst="rect">
            <a:avLst/>
          </a:prstGeom>
          <a:noFill/>
        </p:spPr>
        <p:txBody>
          <a:bodyPr wrap="square" rtlCol="0">
            <a:spAutoFit/>
          </a:bodyPr>
          <a:lstStyle/>
          <a:p>
            <a:pPr>
              <a:lnSpc>
                <a:spcPts val="3520"/>
              </a:lnSpc>
            </a:pPr>
            <a:r>
              <a:rPr lang="it-IT" sz="3600" dirty="0">
                <a:latin typeface="American Typewriter Condensed" panose="02090606020004020304" pitchFamily="18" charset="77"/>
              </a:rPr>
              <a:t>A Registro Unico Nazionale del Terzo Settore costituito, </a:t>
            </a:r>
          </a:p>
          <a:p>
            <a:pPr>
              <a:lnSpc>
                <a:spcPts val="3520"/>
              </a:lnSpc>
            </a:pPr>
            <a:r>
              <a:rPr lang="it-IT" sz="3600" dirty="0">
                <a:latin typeface="American Typewriter Condensed" panose="02090606020004020304" pitchFamily="18" charset="77"/>
              </a:rPr>
              <a:t>APS saranno esclusivamente gli enti iscritti nella sezione APS.</a:t>
            </a:r>
          </a:p>
        </p:txBody>
      </p:sp>
      <p:sp>
        <p:nvSpPr>
          <p:cNvPr id="6" name="Titolo 1">
            <a:extLst>
              <a:ext uri="{FF2B5EF4-FFF2-40B4-BE49-F238E27FC236}">
                <a16:creationId xmlns:a16="http://schemas.microsoft.com/office/drawing/2014/main" id="{407B9756-A25D-E447-B63F-1A311C1F60AB}"/>
              </a:ext>
            </a:extLst>
          </p:cNvPr>
          <p:cNvSpPr txBox="1">
            <a:spLocks/>
          </p:cNvSpPr>
          <p:nvPr/>
        </p:nvSpPr>
        <p:spPr>
          <a:xfrm>
            <a:off x="8338679" y="65265"/>
            <a:ext cx="2319456" cy="11639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720"/>
              </a:lnSpc>
            </a:pPr>
            <a:r>
              <a:rPr lang="it-IT" sz="3200" dirty="0">
                <a:solidFill>
                  <a:srgbClr val="00FDFF"/>
                </a:solidFill>
                <a:latin typeface="Abadi MT Condensed Light" panose="020B0306030101010103" pitchFamily="34" charset="77"/>
              </a:rPr>
              <a:t>Associazioni </a:t>
            </a:r>
          </a:p>
          <a:p>
            <a:pPr>
              <a:lnSpc>
                <a:spcPts val="2720"/>
              </a:lnSpc>
            </a:pPr>
            <a:r>
              <a:rPr lang="it-IT" sz="3200" dirty="0">
                <a:solidFill>
                  <a:srgbClr val="00FDFF"/>
                </a:solidFill>
                <a:latin typeface="Abadi MT Condensed Light" panose="020B0306030101010103" pitchFamily="34" charset="77"/>
              </a:rPr>
              <a:t>di Promozione</a:t>
            </a:r>
          </a:p>
          <a:p>
            <a:pPr>
              <a:lnSpc>
                <a:spcPts val="2720"/>
              </a:lnSpc>
            </a:pPr>
            <a:r>
              <a:rPr lang="it-IT" sz="3200" dirty="0">
                <a:solidFill>
                  <a:srgbClr val="00FDFF"/>
                </a:solidFill>
                <a:latin typeface="Abadi MT Condensed Light" panose="020B0306030101010103" pitchFamily="34" charset="77"/>
              </a:rPr>
              <a:t>Sociale</a:t>
            </a:r>
          </a:p>
        </p:txBody>
      </p:sp>
      <p:sp>
        <p:nvSpPr>
          <p:cNvPr id="7" name="Titolo 1">
            <a:extLst>
              <a:ext uri="{FF2B5EF4-FFF2-40B4-BE49-F238E27FC236}">
                <a16:creationId xmlns:a16="http://schemas.microsoft.com/office/drawing/2014/main" id="{DFA78B71-E6B8-8641-9132-54A9704C0DB1}"/>
              </a:ext>
            </a:extLst>
          </p:cNvPr>
          <p:cNvSpPr txBox="1">
            <a:spLocks/>
          </p:cNvSpPr>
          <p:nvPr/>
        </p:nvSpPr>
        <p:spPr>
          <a:xfrm>
            <a:off x="6378498" y="34061"/>
            <a:ext cx="2128669" cy="1395904"/>
          </a:xfrm>
          <a:prstGeom prst="rect">
            <a:avLst/>
          </a:prstGeom>
          <a:effectLst>
            <a:softEdge rad="723900"/>
          </a:effectLst>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9600" b="1" dirty="0">
                <a:solidFill>
                  <a:srgbClr val="00FDFF"/>
                </a:solidFill>
                <a:latin typeface="Abadi MT Condensed Light" panose="020B0306030101010103" pitchFamily="34" charset="77"/>
              </a:rPr>
              <a:t>APS</a:t>
            </a:r>
            <a:endParaRPr lang="it-IT" sz="5400" b="1" dirty="0">
              <a:solidFill>
                <a:srgbClr val="00FDFF"/>
              </a:solidFill>
              <a:latin typeface="Abadi MT Condensed Light" panose="020B0306030101010103" pitchFamily="34" charset="77"/>
            </a:endParaRPr>
          </a:p>
        </p:txBody>
      </p:sp>
      <p:sp>
        <p:nvSpPr>
          <p:cNvPr id="8" name="CasellaDiTesto 7">
            <a:extLst>
              <a:ext uri="{FF2B5EF4-FFF2-40B4-BE49-F238E27FC236}">
                <a16:creationId xmlns:a16="http://schemas.microsoft.com/office/drawing/2014/main" id="{F22B35BB-4A37-2B4A-8874-050844FA08C4}"/>
              </a:ext>
            </a:extLst>
          </p:cNvPr>
          <p:cNvSpPr txBox="1"/>
          <p:nvPr/>
        </p:nvSpPr>
        <p:spPr>
          <a:xfrm>
            <a:off x="315860" y="3930150"/>
            <a:ext cx="11876141" cy="1898725"/>
          </a:xfrm>
          <a:prstGeom prst="rect">
            <a:avLst/>
          </a:prstGeom>
          <a:noFill/>
        </p:spPr>
        <p:txBody>
          <a:bodyPr wrap="square" rtlCol="0">
            <a:spAutoFit/>
          </a:bodyPr>
          <a:lstStyle/>
          <a:p>
            <a:pPr>
              <a:lnSpc>
                <a:spcPts val="3520"/>
              </a:lnSpc>
            </a:pPr>
            <a:r>
              <a:rPr lang="it-IT" sz="3600" dirty="0">
                <a:latin typeface="American Typewriter Condensed" panose="02090606020004020304" pitchFamily="18" charset="77"/>
              </a:rPr>
              <a:t>Regole rigide per tutti gli enti:</a:t>
            </a:r>
          </a:p>
          <a:p>
            <a:pPr>
              <a:lnSpc>
                <a:spcPts val="3520"/>
              </a:lnSpc>
            </a:pPr>
            <a:r>
              <a:rPr lang="it-IT" sz="3600" dirty="0">
                <a:latin typeface="American Typewriter Condensed" panose="02090606020004020304" pitchFamily="18" charset="77"/>
              </a:rPr>
              <a:t>- </a:t>
            </a:r>
            <a:r>
              <a:rPr lang="it-IT" sz="3600" b="1" dirty="0">
                <a:latin typeface="American Typewriter Condensed" panose="02090606020004020304" pitchFamily="18" charset="77"/>
              </a:rPr>
              <a:t>Divieto di distribuire </a:t>
            </a:r>
            <a:r>
              <a:rPr lang="it-IT" sz="3600" dirty="0">
                <a:latin typeface="American Typewriter Condensed" panose="02090606020004020304" pitchFamily="18" charset="77"/>
              </a:rPr>
              <a:t>utili o avanzi di gestione</a:t>
            </a:r>
          </a:p>
          <a:p>
            <a:pPr>
              <a:lnSpc>
                <a:spcPts val="3520"/>
              </a:lnSpc>
            </a:pPr>
            <a:r>
              <a:rPr lang="it-IT" sz="3600" dirty="0">
                <a:latin typeface="American Typewriter Condensed" panose="02090606020004020304" pitchFamily="18" charset="77"/>
              </a:rPr>
              <a:t>- Obbligo di aggiungere l’</a:t>
            </a:r>
            <a:r>
              <a:rPr lang="it-IT" sz="3600" b="1" dirty="0">
                <a:latin typeface="American Typewriter Condensed" panose="02090606020004020304" pitchFamily="18" charset="77"/>
              </a:rPr>
              <a:t>acronimo APS</a:t>
            </a:r>
            <a:r>
              <a:rPr lang="it-IT" sz="3600" dirty="0">
                <a:latin typeface="American Typewriter Condensed" panose="02090606020004020304" pitchFamily="18" charset="77"/>
              </a:rPr>
              <a:t> al nome dell’ente</a:t>
            </a:r>
          </a:p>
          <a:p>
            <a:pPr>
              <a:lnSpc>
                <a:spcPts val="3520"/>
              </a:lnSpc>
            </a:pPr>
            <a:r>
              <a:rPr lang="it-IT" sz="3600" dirty="0">
                <a:latin typeface="American Typewriter Condensed" panose="02090606020004020304" pitchFamily="18" charset="77"/>
              </a:rPr>
              <a:t>- Numero minimo degli </a:t>
            </a:r>
            <a:r>
              <a:rPr lang="it-IT" sz="3600" b="1" dirty="0">
                <a:latin typeface="American Typewriter Condensed" panose="02090606020004020304" pitchFamily="18" charset="77"/>
              </a:rPr>
              <a:t>associati</a:t>
            </a:r>
            <a:r>
              <a:rPr lang="it-IT" sz="3600" dirty="0">
                <a:latin typeface="American Typewriter Condensed" panose="02090606020004020304" pitchFamily="18" charset="77"/>
              </a:rPr>
              <a:t>, al di sotto del quale l’ente muore.</a:t>
            </a:r>
            <a:endParaRPr lang="it-IT" sz="2000" dirty="0">
              <a:latin typeface="American Typewriter Condensed" panose="02090606020004020304" pitchFamily="18" charset="77"/>
            </a:endParaRPr>
          </a:p>
        </p:txBody>
      </p:sp>
    </p:spTree>
    <p:extLst>
      <p:ext uri="{BB962C8B-B14F-4D97-AF65-F5344CB8AC3E}">
        <p14:creationId xmlns:p14="http://schemas.microsoft.com/office/powerpoint/2010/main" val="41300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F912E12-533B-1E46-A5A8-EBF9CA5E9537}"/>
              </a:ext>
            </a:extLst>
          </p:cNvPr>
          <p:cNvSpPr/>
          <p:nvPr/>
        </p:nvSpPr>
        <p:spPr>
          <a:xfrm>
            <a:off x="1" y="39225"/>
            <a:ext cx="12192000" cy="1224025"/>
          </a:xfrm>
          <a:prstGeom prst="roundRect">
            <a:avLst/>
          </a:prstGeom>
          <a:solidFill>
            <a:srgbClr val="9C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99145" y="234783"/>
            <a:ext cx="6918757" cy="994461"/>
          </a:xfrm>
        </p:spPr>
        <p:txBody>
          <a:bodyPr>
            <a:normAutofit/>
          </a:bodyPr>
          <a:lstStyle/>
          <a:p>
            <a:r>
              <a:rPr lang="it-IT" sz="5400" dirty="0">
                <a:solidFill>
                  <a:srgbClr val="FFFF00"/>
                </a:solidFill>
                <a:latin typeface="Abadi MT Condensed Light" panose="020B0306030101010103" pitchFamily="34" charset="77"/>
              </a:rPr>
              <a:t>Riforma del Terzo settore - </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489650" y="-50216"/>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315860" y="1469409"/>
            <a:ext cx="9006559" cy="1449115"/>
          </a:xfrm>
          <a:prstGeom prst="rect">
            <a:avLst/>
          </a:prstGeom>
          <a:noFill/>
        </p:spPr>
        <p:txBody>
          <a:bodyPr wrap="square" rtlCol="0">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Obbligo</a:t>
            </a:r>
            <a:r>
              <a:rPr kumimoji="0" lang="it-IT" sz="36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 di Legge (art. 35 comma 1, CTS) di avvalersi in forma prevalente  dell’attività volontaristica dei propri associati.</a:t>
            </a:r>
          </a:p>
        </p:txBody>
      </p:sp>
      <p:sp>
        <p:nvSpPr>
          <p:cNvPr id="6" name="Titolo 1">
            <a:extLst>
              <a:ext uri="{FF2B5EF4-FFF2-40B4-BE49-F238E27FC236}">
                <a16:creationId xmlns:a16="http://schemas.microsoft.com/office/drawing/2014/main" id="{407B9756-A25D-E447-B63F-1A311C1F60AB}"/>
              </a:ext>
            </a:extLst>
          </p:cNvPr>
          <p:cNvSpPr txBox="1">
            <a:spLocks/>
          </p:cNvSpPr>
          <p:nvPr/>
        </p:nvSpPr>
        <p:spPr>
          <a:xfrm>
            <a:off x="8338679" y="65265"/>
            <a:ext cx="2319456" cy="11639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Associazioni </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di Promozione</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Sociale</a:t>
            </a:r>
          </a:p>
        </p:txBody>
      </p:sp>
      <p:sp>
        <p:nvSpPr>
          <p:cNvPr id="7" name="Titolo 1">
            <a:extLst>
              <a:ext uri="{FF2B5EF4-FFF2-40B4-BE49-F238E27FC236}">
                <a16:creationId xmlns:a16="http://schemas.microsoft.com/office/drawing/2014/main" id="{DFA78B71-E6B8-8641-9132-54A9704C0DB1}"/>
              </a:ext>
            </a:extLst>
          </p:cNvPr>
          <p:cNvSpPr txBox="1">
            <a:spLocks/>
          </p:cNvSpPr>
          <p:nvPr/>
        </p:nvSpPr>
        <p:spPr>
          <a:xfrm>
            <a:off x="6378498" y="34061"/>
            <a:ext cx="2128669" cy="1395904"/>
          </a:xfrm>
          <a:prstGeom prst="rect">
            <a:avLst/>
          </a:prstGeom>
          <a:effectLst>
            <a:softEdge rad="723900"/>
          </a:effectLst>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96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APS</a:t>
            </a:r>
            <a:endParaRPr kumimoji="0" lang="it-IT" sz="54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endParaRPr>
          </a:p>
        </p:txBody>
      </p:sp>
      <p:sp>
        <p:nvSpPr>
          <p:cNvPr id="8" name="CasellaDiTesto 7">
            <a:extLst>
              <a:ext uri="{FF2B5EF4-FFF2-40B4-BE49-F238E27FC236}">
                <a16:creationId xmlns:a16="http://schemas.microsoft.com/office/drawing/2014/main" id="{F22B35BB-4A37-2B4A-8874-050844FA08C4}"/>
              </a:ext>
            </a:extLst>
          </p:cNvPr>
          <p:cNvSpPr txBox="1"/>
          <p:nvPr/>
        </p:nvSpPr>
        <p:spPr>
          <a:xfrm>
            <a:off x="315860" y="3372598"/>
            <a:ext cx="9006559" cy="1449115"/>
          </a:xfrm>
          <a:prstGeom prst="rect">
            <a:avLst/>
          </a:prstGeom>
          <a:noFill/>
        </p:spPr>
        <p:txBody>
          <a:bodyPr wrap="square" rtlCol="0">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Divieto</a:t>
            </a:r>
            <a:r>
              <a:rPr kumimoji="0" lang="it-IT" sz="36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 di intrattenere rapporti di lavoro retribuiti con associati volontari non occasionali (art. 17, co. 5, CTS).</a:t>
            </a:r>
            <a:endParaRPr kumimoji="0" lang="it-IT" sz="20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endParaRPr>
          </a:p>
        </p:txBody>
      </p:sp>
      <p:sp>
        <p:nvSpPr>
          <p:cNvPr id="9" name="CasellaDiTesto 8">
            <a:extLst>
              <a:ext uri="{FF2B5EF4-FFF2-40B4-BE49-F238E27FC236}">
                <a16:creationId xmlns:a16="http://schemas.microsoft.com/office/drawing/2014/main" id="{3933B73C-AC08-5A46-A896-32E65E025D41}"/>
              </a:ext>
            </a:extLst>
          </p:cNvPr>
          <p:cNvSpPr txBox="1"/>
          <p:nvPr/>
        </p:nvSpPr>
        <p:spPr>
          <a:xfrm>
            <a:off x="9782120" y="1632119"/>
            <a:ext cx="2599518" cy="5187317"/>
          </a:xfrm>
          <a:prstGeom prst="rect">
            <a:avLst/>
          </a:prstGeom>
          <a:noFill/>
        </p:spPr>
        <p:txBody>
          <a:bodyPr wrap="square" rtlCol="0">
            <a:spAutoFit/>
          </a:bodyPr>
          <a:lstStyle/>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Art. 36 CTS</a:t>
            </a:r>
          </a:p>
          <a:p>
            <a:pPr marL="0" marR="0" lvl="0" indent="0" algn="l" defTabSz="457200" rtl="0" eaLnBrk="1" fontAlgn="auto" latinLnBrk="0" hangingPunct="1">
              <a:lnSpc>
                <a:spcPts val="3320"/>
              </a:lnSpc>
              <a:spcBef>
                <a:spcPts val="0"/>
              </a:spcBef>
              <a:spcAft>
                <a:spcPts val="0"/>
              </a:spcAft>
              <a:buClrTx/>
              <a:buSzTx/>
              <a:buFontTx/>
              <a:buNone/>
              <a:tabLst/>
              <a:defRPr/>
            </a:pPr>
            <a:endParaRPr lang="it-IT" sz="3600" dirty="0">
              <a:latin typeface="American Typewriter Condensed" panose="02090606020004020304" pitchFamily="18" charset="77"/>
            </a:endParaRP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La forza lavoro retribuita non può eccedere la metà dei volontari </a:t>
            </a: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o il 5% </a:t>
            </a: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degli associati.</a:t>
            </a:r>
          </a:p>
        </p:txBody>
      </p:sp>
      <p:sp>
        <p:nvSpPr>
          <p:cNvPr id="10" name="CasellaDiTesto 9">
            <a:extLst>
              <a:ext uri="{FF2B5EF4-FFF2-40B4-BE49-F238E27FC236}">
                <a16:creationId xmlns:a16="http://schemas.microsoft.com/office/drawing/2014/main" id="{109914D6-57D0-2044-B68D-3E0667FBE30F}"/>
              </a:ext>
            </a:extLst>
          </p:cNvPr>
          <p:cNvSpPr txBox="1"/>
          <p:nvPr/>
        </p:nvSpPr>
        <p:spPr>
          <a:xfrm>
            <a:off x="315860" y="5288724"/>
            <a:ext cx="9006559" cy="1449884"/>
          </a:xfrm>
          <a:prstGeom prst="rect">
            <a:avLst/>
          </a:prstGeom>
          <a:noFill/>
        </p:spPr>
        <p:txBody>
          <a:bodyPr wrap="square" rtlCol="0" anchor="ctr">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Possibilità</a:t>
            </a:r>
            <a:r>
              <a:rPr kumimoji="0" lang="it-IT" sz="36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 di prestazioni a titolo oneroso </a:t>
            </a:r>
            <a:r>
              <a:rPr kumimoji="0" lang="it-IT" sz="2800" b="0" i="0" u="none" strike="noStrike" kern="1000" cap="none" spc="-100" normalizeH="0" noProof="0" dirty="0">
                <a:ln>
                  <a:noFill/>
                </a:ln>
                <a:solidFill>
                  <a:prstClr val="white"/>
                </a:solidFill>
                <a:effectLst/>
                <a:uLnTx/>
                <a:uFillTx/>
                <a:latin typeface="American Typewriter Condensed" panose="02090606020004020304" pitchFamily="18" charset="77"/>
                <a:ea typeface="+mn-ea"/>
                <a:cs typeface="+mn-cs"/>
              </a:rPr>
              <a:t>(autonome, subordinate, altra natura) </a:t>
            </a:r>
            <a:r>
              <a:rPr kumimoji="0" lang="it-IT" sz="36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anche con associati, purché </a:t>
            </a: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fondamentali</a:t>
            </a:r>
            <a:r>
              <a:rPr kumimoji="0" lang="it-IT" sz="36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 per il perseguimento delle finalità.</a:t>
            </a:r>
            <a:endParaRPr kumimoji="0" lang="it-IT" sz="20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endParaRPr>
          </a:p>
        </p:txBody>
      </p:sp>
    </p:spTree>
    <p:extLst>
      <p:ext uri="{BB962C8B-B14F-4D97-AF65-F5344CB8AC3E}">
        <p14:creationId xmlns:p14="http://schemas.microsoft.com/office/powerpoint/2010/main" val="10024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F912E12-533B-1E46-A5A8-EBF9CA5E9537}"/>
              </a:ext>
            </a:extLst>
          </p:cNvPr>
          <p:cNvSpPr/>
          <p:nvPr/>
        </p:nvSpPr>
        <p:spPr>
          <a:xfrm>
            <a:off x="1" y="39225"/>
            <a:ext cx="12192000" cy="1224025"/>
          </a:xfrm>
          <a:prstGeom prst="roundRect">
            <a:avLst/>
          </a:prstGeom>
          <a:solidFill>
            <a:srgbClr val="9C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99145" y="234783"/>
            <a:ext cx="6918757" cy="994461"/>
          </a:xfrm>
        </p:spPr>
        <p:txBody>
          <a:bodyPr>
            <a:normAutofit/>
          </a:bodyPr>
          <a:lstStyle/>
          <a:p>
            <a:r>
              <a:rPr lang="it-IT" sz="5400" dirty="0">
                <a:solidFill>
                  <a:srgbClr val="FFFF00"/>
                </a:solidFill>
                <a:latin typeface="Abadi MT Condensed Light" panose="020B0306030101010103" pitchFamily="34" charset="77"/>
              </a:rPr>
              <a:t>Riforma del Terzo settore - </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489650" y="-50216"/>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315860" y="1469409"/>
            <a:ext cx="9006559" cy="1000274"/>
          </a:xfrm>
          <a:prstGeom prst="rect">
            <a:avLst/>
          </a:prstGeom>
          <a:noFill/>
        </p:spPr>
        <p:txBody>
          <a:bodyPr wrap="square" rtlCol="0">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Confermata la </a:t>
            </a: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commercialità </a:t>
            </a:r>
          </a:p>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per le attività rivolte a terzi, a </a:t>
            </a:r>
            <a:r>
              <a:rPr lang="it-IT" sz="3600" dirty="0">
                <a:solidFill>
                  <a:prstClr val="white"/>
                </a:solidFill>
                <a:latin typeface="American Typewriter Condensed" panose="02090606020004020304" pitchFamily="18" charset="77"/>
              </a:rPr>
              <a:t>corrispettivo.</a:t>
            </a: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 </a:t>
            </a:r>
          </a:p>
        </p:txBody>
      </p:sp>
      <p:sp>
        <p:nvSpPr>
          <p:cNvPr id="6" name="Titolo 1">
            <a:extLst>
              <a:ext uri="{FF2B5EF4-FFF2-40B4-BE49-F238E27FC236}">
                <a16:creationId xmlns:a16="http://schemas.microsoft.com/office/drawing/2014/main" id="{407B9756-A25D-E447-B63F-1A311C1F60AB}"/>
              </a:ext>
            </a:extLst>
          </p:cNvPr>
          <p:cNvSpPr txBox="1">
            <a:spLocks/>
          </p:cNvSpPr>
          <p:nvPr/>
        </p:nvSpPr>
        <p:spPr>
          <a:xfrm>
            <a:off x="8338679" y="65265"/>
            <a:ext cx="2319456" cy="11639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Associazioni </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di Promozione</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Sociale</a:t>
            </a:r>
          </a:p>
        </p:txBody>
      </p:sp>
      <p:sp>
        <p:nvSpPr>
          <p:cNvPr id="7" name="Titolo 1">
            <a:extLst>
              <a:ext uri="{FF2B5EF4-FFF2-40B4-BE49-F238E27FC236}">
                <a16:creationId xmlns:a16="http://schemas.microsoft.com/office/drawing/2014/main" id="{DFA78B71-E6B8-8641-9132-54A9704C0DB1}"/>
              </a:ext>
            </a:extLst>
          </p:cNvPr>
          <p:cNvSpPr txBox="1">
            <a:spLocks/>
          </p:cNvSpPr>
          <p:nvPr/>
        </p:nvSpPr>
        <p:spPr>
          <a:xfrm>
            <a:off x="6378498" y="34061"/>
            <a:ext cx="2128669" cy="1395904"/>
          </a:xfrm>
          <a:prstGeom prst="rect">
            <a:avLst/>
          </a:prstGeom>
          <a:effectLst>
            <a:softEdge rad="723900"/>
          </a:effectLst>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96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APS</a:t>
            </a:r>
            <a:endParaRPr kumimoji="0" lang="it-IT" sz="54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endParaRPr>
          </a:p>
        </p:txBody>
      </p:sp>
      <p:sp>
        <p:nvSpPr>
          <p:cNvPr id="8" name="CasellaDiTesto 7">
            <a:extLst>
              <a:ext uri="{FF2B5EF4-FFF2-40B4-BE49-F238E27FC236}">
                <a16:creationId xmlns:a16="http://schemas.microsoft.com/office/drawing/2014/main" id="{F22B35BB-4A37-2B4A-8874-050844FA08C4}"/>
              </a:ext>
            </a:extLst>
          </p:cNvPr>
          <p:cNvSpPr txBox="1"/>
          <p:nvPr/>
        </p:nvSpPr>
        <p:spPr>
          <a:xfrm>
            <a:off x="315860" y="2869630"/>
            <a:ext cx="9006559" cy="1449115"/>
          </a:xfrm>
          <a:prstGeom prst="rect">
            <a:avLst/>
          </a:prstGeom>
          <a:noFill/>
        </p:spPr>
        <p:txBody>
          <a:bodyPr wrap="square" rtlCol="0">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Nuovo regime fiscale molto simile a quello 398, con tetto massimo più basso (€. 130.000), </a:t>
            </a:r>
          </a:p>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senza regime IVA (come i privati).</a:t>
            </a:r>
            <a:endParaRPr kumimoji="0" lang="it-IT" sz="20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endParaRPr>
          </a:p>
        </p:txBody>
      </p:sp>
      <p:sp>
        <p:nvSpPr>
          <p:cNvPr id="9" name="CasellaDiTesto 8">
            <a:extLst>
              <a:ext uri="{FF2B5EF4-FFF2-40B4-BE49-F238E27FC236}">
                <a16:creationId xmlns:a16="http://schemas.microsoft.com/office/drawing/2014/main" id="{3933B73C-AC08-5A46-A896-32E65E025D41}"/>
              </a:ext>
            </a:extLst>
          </p:cNvPr>
          <p:cNvSpPr txBox="1"/>
          <p:nvPr/>
        </p:nvSpPr>
        <p:spPr>
          <a:xfrm>
            <a:off x="8808821" y="1352691"/>
            <a:ext cx="3304545" cy="5610510"/>
          </a:xfrm>
          <a:prstGeom prst="rect">
            <a:avLst/>
          </a:prstGeom>
          <a:noFill/>
        </p:spPr>
        <p:txBody>
          <a:bodyPr wrap="square" rtlCol="0">
            <a:spAutoFit/>
          </a:bodyPr>
          <a:lstStyle/>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Legge IVA, art. 4</a:t>
            </a:r>
          </a:p>
          <a:p>
            <a:pPr marL="0" marR="0" lvl="0" indent="0" algn="l" defTabSz="457200" rtl="0" eaLnBrk="1" fontAlgn="auto" latinLnBrk="0" hangingPunct="1">
              <a:lnSpc>
                <a:spcPts val="3320"/>
              </a:lnSpc>
              <a:spcBef>
                <a:spcPts val="0"/>
              </a:spcBef>
              <a:spcAft>
                <a:spcPts val="0"/>
              </a:spcAft>
              <a:buClrTx/>
              <a:buSzTx/>
              <a:buFontTx/>
              <a:buNone/>
              <a:tabLst/>
              <a:defRPr/>
            </a:pPr>
            <a:endParaRPr lang="it-IT" sz="3600" dirty="0">
              <a:latin typeface="American Typewriter Condensed" panose="02090606020004020304" pitchFamily="18" charset="77"/>
            </a:endParaRP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Non soggetti a IVA corrispettivi specifici o contributi per maggiori prestazioni </a:t>
            </a: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per la partecipazione alle attività istituzionali a tesserati NOI.</a:t>
            </a:r>
          </a:p>
        </p:txBody>
      </p:sp>
      <p:sp>
        <p:nvSpPr>
          <p:cNvPr id="10" name="CasellaDiTesto 9">
            <a:extLst>
              <a:ext uri="{FF2B5EF4-FFF2-40B4-BE49-F238E27FC236}">
                <a16:creationId xmlns:a16="http://schemas.microsoft.com/office/drawing/2014/main" id="{109914D6-57D0-2044-B68D-3E0667FBE30F}"/>
              </a:ext>
            </a:extLst>
          </p:cNvPr>
          <p:cNvSpPr txBox="1"/>
          <p:nvPr/>
        </p:nvSpPr>
        <p:spPr>
          <a:xfrm>
            <a:off x="315860" y="4730150"/>
            <a:ext cx="9006559" cy="1897955"/>
          </a:xfrm>
          <a:prstGeom prst="rect">
            <a:avLst/>
          </a:prstGeom>
          <a:noFill/>
        </p:spPr>
        <p:txBody>
          <a:bodyPr wrap="square" rtlCol="0" anchor="ctr">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Totale decommercializzazione dei proventi corrisposti dai partecipanti (corrispettivi specifici) per le attività statutarie </a:t>
            </a:r>
          </a:p>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(quelle art. 5) da associati tesserati NOI.</a:t>
            </a:r>
            <a:endParaRPr kumimoji="0" lang="it-IT" sz="20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endParaRPr>
          </a:p>
        </p:txBody>
      </p:sp>
    </p:spTree>
    <p:extLst>
      <p:ext uri="{BB962C8B-B14F-4D97-AF65-F5344CB8AC3E}">
        <p14:creationId xmlns:p14="http://schemas.microsoft.com/office/powerpoint/2010/main" val="13665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F912E12-533B-1E46-A5A8-EBF9CA5E9537}"/>
              </a:ext>
            </a:extLst>
          </p:cNvPr>
          <p:cNvSpPr/>
          <p:nvPr/>
        </p:nvSpPr>
        <p:spPr>
          <a:xfrm>
            <a:off x="1" y="39225"/>
            <a:ext cx="12192000" cy="1224025"/>
          </a:xfrm>
          <a:prstGeom prst="roundRect">
            <a:avLst/>
          </a:prstGeom>
          <a:solidFill>
            <a:srgbClr val="9C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99145" y="234783"/>
            <a:ext cx="6918757" cy="994461"/>
          </a:xfrm>
        </p:spPr>
        <p:txBody>
          <a:bodyPr>
            <a:normAutofit/>
          </a:bodyPr>
          <a:lstStyle/>
          <a:p>
            <a:r>
              <a:rPr lang="it-IT" sz="5400" dirty="0">
                <a:solidFill>
                  <a:srgbClr val="FFFF00"/>
                </a:solidFill>
                <a:latin typeface="Abadi MT Condensed Light" panose="020B0306030101010103" pitchFamily="34" charset="77"/>
              </a:rPr>
              <a:t>Riforma del Terzo settore - </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489650" y="-50216"/>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343784" y="1737033"/>
            <a:ext cx="11504433" cy="4142929"/>
          </a:xfrm>
          <a:prstGeom prst="rect">
            <a:avLst/>
          </a:prstGeom>
          <a:noFill/>
        </p:spPr>
        <p:txBody>
          <a:bodyPr wrap="square" rtlCol="0">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Commerciali</a:t>
            </a: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 sono sempre e comunque </a:t>
            </a:r>
          </a:p>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(anche se rivolte a associati): </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Cessione di </a:t>
            </a: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beni nuovi </a:t>
            </a: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destinati alla vendita;</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lang="it-IT" sz="3600" dirty="0">
                <a:solidFill>
                  <a:prstClr val="white"/>
                </a:solidFill>
                <a:latin typeface="American Typewriter Condensed" panose="02090606020004020304" pitchFamily="18" charset="77"/>
              </a:rPr>
              <a:t>Somministrazione </a:t>
            </a:r>
            <a:r>
              <a:rPr lang="it-IT" sz="3600" b="1" dirty="0">
                <a:solidFill>
                  <a:prstClr val="white"/>
                </a:solidFill>
                <a:latin typeface="American Typewriter Condensed" panose="02090606020004020304" pitchFamily="18" charset="77"/>
              </a:rPr>
              <a:t>alimenti e bevande</a:t>
            </a:r>
            <a:r>
              <a:rPr lang="it-IT" sz="3600" dirty="0">
                <a:solidFill>
                  <a:prstClr val="white"/>
                </a:solidFill>
                <a:latin typeface="American Typewriter Condensed" panose="02090606020004020304" pitchFamily="18" charset="77"/>
              </a:rPr>
              <a:t>;</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Prestazioni </a:t>
            </a:r>
            <a:r>
              <a:rPr lang="it-IT" sz="3600" dirty="0">
                <a:solidFill>
                  <a:prstClr val="white"/>
                </a:solidFill>
                <a:latin typeface="American Typewriter Condensed" panose="02090606020004020304" pitchFamily="18" charset="77"/>
              </a:rPr>
              <a:t>alberghiere/</a:t>
            </a:r>
            <a:r>
              <a:rPr lang="it-IT" sz="3600" b="1" dirty="0">
                <a:solidFill>
                  <a:prstClr val="white"/>
                </a:solidFill>
                <a:latin typeface="American Typewriter Condensed" panose="02090606020004020304" pitchFamily="18" charset="77"/>
              </a:rPr>
              <a:t>vitto e alloggio</a:t>
            </a:r>
            <a:r>
              <a:rPr lang="it-IT" sz="3600" dirty="0">
                <a:solidFill>
                  <a:prstClr val="white"/>
                </a:solidFill>
                <a:latin typeface="American Typewriter Condensed" panose="02090606020004020304" pitchFamily="18" charset="77"/>
              </a:rPr>
              <a:t>;</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Trasporto di persone</a:t>
            </a: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lang="it-IT" sz="3600" b="1" dirty="0">
                <a:solidFill>
                  <a:prstClr val="white"/>
                </a:solidFill>
                <a:latin typeface="American Typewriter Condensed" panose="02090606020004020304" pitchFamily="18" charset="77"/>
              </a:rPr>
              <a:t>Spacci</a:t>
            </a:r>
            <a:r>
              <a:rPr lang="it-IT" sz="3600" dirty="0">
                <a:solidFill>
                  <a:prstClr val="white"/>
                </a:solidFill>
                <a:latin typeface="American Typewriter Condensed" panose="02090606020004020304" pitchFamily="18" charset="77"/>
              </a:rPr>
              <a:t> e </a:t>
            </a:r>
            <a:r>
              <a:rPr lang="it-IT" sz="3600" b="1" dirty="0">
                <a:solidFill>
                  <a:prstClr val="white"/>
                </a:solidFill>
                <a:latin typeface="American Typewriter Condensed" panose="02090606020004020304" pitchFamily="18" charset="77"/>
              </a:rPr>
              <a:t>mense</a:t>
            </a:r>
            <a:r>
              <a:rPr lang="it-IT" sz="3600" dirty="0">
                <a:solidFill>
                  <a:prstClr val="white"/>
                </a:solidFill>
                <a:latin typeface="American Typewriter Condensed" panose="02090606020004020304" pitchFamily="18" charset="77"/>
              </a:rPr>
              <a:t>;</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Viaggi</a:t>
            </a: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 e </a:t>
            </a:r>
            <a:r>
              <a:rPr kumimoji="0" lang="it-IT" sz="3600" b="1"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soggiorni turistici</a:t>
            </a: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lang="it-IT" sz="3600" b="1" dirty="0">
                <a:solidFill>
                  <a:prstClr val="white"/>
                </a:solidFill>
                <a:latin typeface="American Typewriter Condensed" panose="02090606020004020304" pitchFamily="18" charset="77"/>
              </a:rPr>
              <a:t>Pubblicità</a:t>
            </a:r>
            <a:r>
              <a:rPr lang="it-IT" sz="3600" dirty="0">
                <a:solidFill>
                  <a:prstClr val="white"/>
                </a:solidFill>
                <a:latin typeface="American Typewriter Condensed" panose="02090606020004020304" pitchFamily="18" charset="77"/>
              </a:rPr>
              <a:t> e </a:t>
            </a:r>
            <a:r>
              <a:rPr lang="it-IT" sz="3600" b="1" dirty="0">
                <a:solidFill>
                  <a:prstClr val="white"/>
                </a:solidFill>
                <a:latin typeface="American Typewriter Condensed" panose="02090606020004020304" pitchFamily="18" charset="77"/>
              </a:rPr>
              <a:t>sponsorizzazione</a:t>
            </a:r>
            <a:r>
              <a:rPr lang="it-IT" sz="3600" dirty="0">
                <a:solidFill>
                  <a:prstClr val="white"/>
                </a:solidFill>
                <a:latin typeface="American Typewriter Condensed" panose="02090606020004020304" pitchFamily="18" charset="77"/>
              </a:rPr>
              <a:t>.</a:t>
            </a:r>
          </a:p>
        </p:txBody>
      </p:sp>
      <p:sp>
        <p:nvSpPr>
          <p:cNvPr id="6" name="Titolo 1">
            <a:extLst>
              <a:ext uri="{FF2B5EF4-FFF2-40B4-BE49-F238E27FC236}">
                <a16:creationId xmlns:a16="http://schemas.microsoft.com/office/drawing/2014/main" id="{407B9756-A25D-E447-B63F-1A311C1F60AB}"/>
              </a:ext>
            </a:extLst>
          </p:cNvPr>
          <p:cNvSpPr txBox="1">
            <a:spLocks/>
          </p:cNvSpPr>
          <p:nvPr/>
        </p:nvSpPr>
        <p:spPr>
          <a:xfrm>
            <a:off x="8338679" y="65265"/>
            <a:ext cx="2319456" cy="11639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Associazioni </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di Promozione</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Sociale</a:t>
            </a:r>
          </a:p>
        </p:txBody>
      </p:sp>
      <p:sp>
        <p:nvSpPr>
          <p:cNvPr id="7" name="Titolo 1">
            <a:extLst>
              <a:ext uri="{FF2B5EF4-FFF2-40B4-BE49-F238E27FC236}">
                <a16:creationId xmlns:a16="http://schemas.microsoft.com/office/drawing/2014/main" id="{DFA78B71-E6B8-8641-9132-54A9704C0DB1}"/>
              </a:ext>
            </a:extLst>
          </p:cNvPr>
          <p:cNvSpPr txBox="1">
            <a:spLocks/>
          </p:cNvSpPr>
          <p:nvPr/>
        </p:nvSpPr>
        <p:spPr>
          <a:xfrm>
            <a:off x="6378498" y="34061"/>
            <a:ext cx="2128669" cy="1395904"/>
          </a:xfrm>
          <a:prstGeom prst="rect">
            <a:avLst/>
          </a:prstGeom>
          <a:effectLst>
            <a:softEdge rad="723900"/>
          </a:effectLst>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96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APS</a:t>
            </a:r>
            <a:endParaRPr kumimoji="0" lang="it-IT" sz="54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endParaRPr>
          </a:p>
        </p:txBody>
      </p:sp>
    </p:spTree>
    <p:extLst>
      <p:ext uri="{BB962C8B-B14F-4D97-AF65-F5344CB8AC3E}">
        <p14:creationId xmlns:p14="http://schemas.microsoft.com/office/powerpoint/2010/main" val="207165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F912E12-533B-1E46-A5A8-EBF9CA5E9537}"/>
              </a:ext>
            </a:extLst>
          </p:cNvPr>
          <p:cNvSpPr/>
          <p:nvPr/>
        </p:nvSpPr>
        <p:spPr>
          <a:xfrm>
            <a:off x="1" y="39225"/>
            <a:ext cx="12192000" cy="1224025"/>
          </a:xfrm>
          <a:prstGeom prst="roundRect">
            <a:avLst/>
          </a:prstGeom>
          <a:solidFill>
            <a:srgbClr val="9C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99145" y="234783"/>
            <a:ext cx="6918757" cy="994461"/>
          </a:xfrm>
        </p:spPr>
        <p:txBody>
          <a:bodyPr>
            <a:normAutofit/>
          </a:bodyPr>
          <a:lstStyle/>
          <a:p>
            <a:r>
              <a:rPr lang="it-IT" sz="5400" dirty="0">
                <a:solidFill>
                  <a:srgbClr val="FFFF00"/>
                </a:solidFill>
                <a:latin typeface="Abadi MT Condensed Light" panose="020B0306030101010103" pitchFamily="34" charset="77"/>
              </a:rPr>
              <a:t>Riforma del Terzo settore - </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489650" y="-50216"/>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343784" y="1781637"/>
            <a:ext cx="11504433" cy="4142160"/>
          </a:xfrm>
          <a:prstGeom prst="rect">
            <a:avLst/>
          </a:prstGeom>
          <a:noFill/>
        </p:spPr>
        <p:txBody>
          <a:bodyPr wrap="square" rtlCol="0">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Possibilità di decommercializzare i corrispettivi specifici</a:t>
            </a:r>
          </a:p>
          <a:p>
            <a:pPr marL="0" marR="0" lvl="0" indent="0" algn="l" defTabSz="457200" rtl="0" eaLnBrk="1" fontAlgn="auto" latinLnBrk="0" hangingPunct="1">
              <a:lnSpc>
                <a:spcPts val="3520"/>
              </a:lnSpc>
              <a:spcBef>
                <a:spcPts val="0"/>
              </a:spcBef>
              <a:spcAft>
                <a:spcPts val="0"/>
              </a:spcAft>
              <a:buClrTx/>
              <a:buSzTx/>
              <a:buFontTx/>
              <a:buNone/>
              <a:tabLst/>
              <a:defRPr/>
            </a:pPr>
            <a:r>
              <a:rPr lang="it-IT" sz="3600" dirty="0">
                <a:solidFill>
                  <a:prstClr val="white"/>
                </a:solidFill>
                <a:latin typeface="American Typewriter Condensed" panose="02090606020004020304" pitchFamily="18" charset="77"/>
              </a:rPr>
              <a:t>derivanti da </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lang="it-IT" sz="3600" dirty="0">
                <a:solidFill>
                  <a:prstClr val="white"/>
                </a:solidFill>
                <a:latin typeface="American Typewriter Condensed" panose="02090606020004020304" pitchFamily="18" charset="77"/>
              </a:rPr>
              <a:t>somministrazione di alimenti e bevande (</a:t>
            </a:r>
            <a:r>
              <a:rPr lang="it-IT" sz="3600" b="1" dirty="0">
                <a:solidFill>
                  <a:prstClr val="white"/>
                </a:solidFill>
                <a:latin typeface="American Typewriter Condensed" panose="02090606020004020304" pitchFamily="18" charset="77"/>
              </a:rPr>
              <a:t>bar</a:t>
            </a:r>
            <a:r>
              <a:rPr lang="it-IT" sz="3600" dirty="0">
                <a:solidFill>
                  <a:prstClr val="white"/>
                </a:solidFill>
                <a:latin typeface="American Typewriter Condensed" panose="02090606020004020304" pitchFamily="18" charset="77"/>
              </a:rPr>
              <a:t>);</a:t>
            </a:r>
          </a:p>
          <a:p>
            <a:pPr marL="571500" marR="0" lvl="0" indent="-571500" algn="l" defTabSz="457200" rtl="0" eaLnBrk="1" fontAlgn="auto" latinLnBrk="0" hangingPunct="1">
              <a:lnSpc>
                <a:spcPts val="3520"/>
              </a:lnSpc>
              <a:spcBef>
                <a:spcPts val="0"/>
              </a:spcBef>
              <a:spcAft>
                <a:spcPts val="0"/>
              </a:spcAft>
              <a:buClrTx/>
              <a:buSzTx/>
              <a:buFontTx/>
              <a:buChar char="-"/>
              <a:tabLst/>
              <a:defRPr/>
            </a:pPr>
            <a:r>
              <a:rPr lang="it-IT" sz="3600" dirty="0">
                <a:solidFill>
                  <a:prstClr val="white"/>
                </a:solidFill>
                <a:latin typeface="American Typewriter Condensed" panose="02090606020004020304" pitchFamily="18" charset="77"/>
              </a:rPr>
              <a:t>organizzazione di </a:t>
            </a:r>
            <a:r>
              <a:rPr lang="it-IT" sz="3600" b="1" dirty="0">
                <a:solidFill>
                  <a:prstClr val="white"/>
                </a:solidFill>
                <a:latin typeface="American Typewriter Condensed" panose="02090606020004020304" pitchFamily="18" charset="77"/>
              </a:rPr>
              <a:t>viaggi</a:t>
            </a:r>
            <a:r>
              <a:rPr lang="it-IT" sz="3600" dirty="0">
                <a:solidFill>
                  <a:prstClr val="white"/>
                </a:solidFill>
                <a:latin typeface="American Typewriter Condensed" panose="02090606020004020304" pitchFamily="18" charset="77"/>
              </a:rPr>
              <a:t> e </a:t>
            </a:r>
            <a:r>
              <a:rPr lang="it-IT" sz="3600" b="1" dirty="0">
                <a:solidFill>
                  <a:prstClr val="white"/>
                </a:solidFill>
                <a:latin typeface="American Typewriter Condensed" panose="02090606020004020304" pitchFamily="18" charset="77"/>
              </a:rPr>
              <a:t>soggiorni</a:t>
            </a:r>
            <a:r>
              <a:rPr lang="it-IT" sz="3600" dirty="0">
                <a:solidFill>
                  <a:prstClr val="white"/>
                </a:solidFill>
                <a:latin typeface="American Typewriter Condensed" panose="02090606020004020304" pitchFamily="18" charset="77"/>
              </a:rPr>
              <a:t> turistici </a:t>
            </a:r>
            <a:r>
              <a:rPr lang="it-IT" sz="2800" dirty="0">
                <a:solidFill>
                  <a:prstClr val="white"/>
                </a:solidFill>
                <a:latin typeface="American Typewriter Condensed" panose="02090606020004020304" pitchFamily="18" charset="77"/>
              </a:rPr>
              <a:t>(solo ai fini IRES)</a:t>
            </a:r>
            <a:r>
              <a:rPr lang="it-IT" sz="3600" dirty="0">
                <a:solidFill>
                  <a:prstClr val="white"/>
                </a:solidFill>
                <a:latin typeface="American Typewriter Condensed" panose="02090606020004020304" pitchFamily="18" charset="77"/>
              </a:rPr>
              <a:t>;</a:t>
            </a:r>
          </a:p>
          <a:p>
            <a:pPr marR="0" lvl="0" algn="l" defTabSz="457200" rtl="0" eaLnBrk="1" fontAlgn="auto" latinLnBrk="0" hangingPunct="1">
              <a:lnSpc>
                <a:spcPts val="3520"/>
              </a:lnSpc>
              <a:spcBef>
                <a:spcPts val="0"/>
              </a:spcBef>
              <a:spcAft>
                <a:spcPts val="0"/>
              </a:spcAft>
              <a:buClrTx/>
              <a:buSzTx/>
              <a:tabLst/>
              <a:defRPr/>
            </a:pPr>
            <a:r>
              <a:rPr lang="it-IT" sz="3600" dirty="0">
                <a:solidFill>
                  <a:prstClr val="white"/>
                </a:solidFill>
                <a:latin typeface="American Typewriter Condensed" panose="02090606020004020304" pitchFamily="18" charset="77"/>
              </a:rPr>
              <a:t>	 a condizione che si tratti di attività:</a:t>
            </a:r>
          </a:p>
          <a:p>
            <a:pPr marL="1028700" lvl="1" indent="-571500">
              <a:lnSpc>
                <a:spcPts val="3520"/>
              </a:lnSpc>
              <a:buFontTx/>
              <a:buChar char="-"/>
              <a:defRPr/>
            </a:pPr>
            <a:r>
              <a:rPr lang="it-IT" sz="3600" dirty="0">
                <a:solidFill>
                  <a:prstClr val="white"/>
                </a:solidFill>
                <a:latin typeface="American Typewriter Condensed" panose="02090606020004020304" pitchFamily="18" charset="77"/>
              </a:rPr>
              <a:t>strettamente </a:t>
            </a:r>
            <a:r>
              <a:rPr lang="it-IT" sz="3600" b="1" dirty="0">
                <a:solidFill>
                  <a:prstClr val="white"/>
                </a:solidFill>
                <a:latin typeface="American Typewriter Condensed" panose="02090606020004020304" pitchFamily="18" charset="77"/>
              </a:rPr>
              <a:t>complementari</a:t>
            </a:r>
            <a:r>
              <a:rPr lang="it-IT" sz="3600" dirty="0">
                <a:solidFill>
                  <a:prstClr val="white"/>
                </a:solidFill>
                <a:latin typeface="American Typewriter Condensed" panose="02090606020004020304" pitchFamily="18" charset="77"/>
              </a:rPr>
              <a:t> a quelle istituzionali </a:t>
            </a:r>
          </a:p>
          <a:p>
            <a:pPr marR="0" lvl="0" algn="l" defTabSz="457200" rtl="0" eaLnBrk="1" fontAlgn="auto" latinLnBrk="0" hangingPunct="1">
              <a:lnSpc>
                <a:spcPts val="3520"/>
              </a:lnSpc>
              <a:spcBef>
                <a:spcPts val="0"/>
              </a:spcBef>
              <a:spcAft>
                <a:spcPts val="0"/>
              </a:spcAft>
              <a:buClrTx/>
              <a:buSzTx/>
              <a:tabLst/>
              <a:defRPr/>
            </a:pPr>
            <a:r>
              <a:rPr lang="it-IT" sz="3600" dirty="0">
                <a:solidFill>
                  <a:prstClr val="white"/>
                </a:solidFill>
                <a:latin typeface="American Typewriter Condensed" panose="02090606020004020304" pitchFamily="18" charset="77"/>
              </a:rPr>
              <a:t>	 	e svolte a favore di associati tesserati NOI;</a:t>
            </a:r>
          </a:p>
          <a:p>
            <a:pPr marL="1028700" lvl="1" indent="-571500">
              <a:lnSpc>
                <a:spcPts val="3520"/>
              </a:lnSpc>
              <a:buFontTx/>
              <a:buChar char="-"/>
              <a:defRPr/>
            </a:pPr>
            <a:r>
              <a:rPr lang="it-IT" sz="3600" dirty="0">
                <a:solidFill>
                  <a:prstClr val="white"/>
                </a:solidFill>
                <a:latin typeface="American Typewriter Condensed" panose="02090606020004020304" pitchFamily="18" charset="77"/>
              </a:rPr>
              <a:t>per l’esercizio delle quali l’ente non si avvalga </a:t>
            </a:r>
          </a:p>
          <a:p>
            <a:pPr marR="0" lvl="0" algn="l" defTabSz="457200" rtl="0" eaLnBrk="1" fontAlgn="auto" latinLnBrk="0" hangingPunct="1">
              <a:lnSpc>
                <a:spcPts val="3520"/>
              </a:lnSpc>
              <a:spcBef>
                <a:spcPts val="0"/>
              </a:spcBef>
              <a:spcAft>
                <a:spcPts val="0"/>
              </a:spcAft>
              <a:buClrTx/>
              <a:buSzTx/>
              <a:tabLst/>
              <a:defRPr/>
            </a:pPr>
            <a:r>
              <a:rPr lang="it-IT" sz="3600" dirty="0">
                <a:solidFill>
                  <a:prstClr val="white"/>
                </a:solidFill>
                <a:latin typeface="American Typewriter Condensed" panose="02090606020004020304" pitchFamily="18" charset="77"/>
              </a:rPr>
              <a:t>	 	di strumenti pubblicitari o promozionali a terzi.</a:t>
            </a:r>
          </a:p>
        </p:txBody>
      </p:sp>
      <p:sp>
        <p:nvSpPr>
          <p:cNvPr id="6" name="Titolo 1">
            <a:extLst>
              <a:ext uri="{FF2B5EF4-FFF2-40B4-BE49-F238E27FC236}">
                <a16:creationId xmlns:a16="http://schemas.microsoft.com/office/drawing/2014/main" id="{407B9756-A25D-E447-B63F-1A311C1F60AB}"/>
              </a:ext>
            </a:extLst>
          </p:cNvPr>
          <p:cNvSpPr txBox="1">
            <a:spLocks/>
          </p:cNvSpPr>
          <p:nvPr/>
        </p:nvSpPr>
        <p:spPr>
          <a:xfrm>
            <a:off x="8338679" y="65265"/>
            <a:ext cx="2319456" cy="11639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Associazioni </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di Promozione</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Sociale</a:t>
            </a:r>
          </a:p>
        </p:txBody>
      </p:sp>
      <p:sp>
        <p:nvSpPr>
          <p:cNvPr id="7" name="Titolo 1">
            <a:extLst>
              <a:ext uri="{FF2B5EF4-FFF2-40B4-BE49-F238E27FC236}">
                <a16:creationId xmlns:a16="http://schemas.microsoft.com/office/drawing/2014/main" id="{DFA78B71-E6B8-8641-9132-54A9704C0DB1}"/>
              </a:ext>
            </a:extLst>
          </p:cNvPr>
          <p:cNvSpPr txBox="1">
            <a:spLocks/>
          </p:cNvSpPr>
          <p:nvPr/>
        </p:nvSpPr>
        <p:spPr>
          <a:xfrm>
            <a:off x="6378498" y="34061"/>
            <a:ext cx="2128669" cy="1395904"/>
          </a:xfrm>
          <a:prstGeom prst="rect">
            <a:avLst/>
          </a:prstGeom>
          <a:effectLst>
            <a:softEdge rad="723900"/>
          </a:effectLst>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96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APS</a:t>
            </a:r>
            <a:endParaRPr kumimoji="0" lang="it-IT" sz="54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endParaRPr>
          </a:p>
        </p:txBody>
      </p:sp>
    </p:spTree>
    <p:extLst>
      <p:ext uri="{BB962C8B-B14F-4D97-AF65-F5344CB8AC3E}">
        <p14:creationId xmlns:p14="http://schemas.microsoft.com/office/powerpoint/2010/main" val="21285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F912E12-533B-1E46-A5A8-EBF9CA5E9537}"/>
              </a:ext>
            </a:extLst>
          </p:cNvPr>
          <p:cNvSpPr/>
          <p:nvPr/>
        </p:nvSpPr>
        <p:spPr>
          <a:xfrm>
            <a:off x="1" y="39225"/>
            <a:ext cx="12192000" cy="1224025"/>
          </a:xfrm>
          <a:prstGeom prst="roundRect">
            <a:avLst/>
          </a:prstGeom>
          <a:solidFill>
            <a:srgbClr val="9C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C6FC42E8-CC53-EB42-987F-AC9D992E9CAD}"/>
              </a:ext>
            </a:extLst>
          </p:cNvPr>
          <p:cNvSpPr>
            <a:spLocks noGrp="1"/>
          </p:cNvSpPr>
          <p:nvPr>
            <p:ph type="ctrTitle"/>
          </p:nvPr>
        </p:nvSpPr>
        <p:spPr>
          <a:xfrm>
            <a:off x="99145" y="234783"/>
            <a:ext cx="6918757" cy="994461"/>
          </a:xfrm>
        </p:spPr>
        <p:txBody>
          <a:bodyPr>
            <a:normAutofit/>
          </a:bodyPr>
          <a:lstStyle/>
          <a:p>
            <a:r>
              <a:rPr lang="it-IT" sz="5400" dirty="0">
                <a:solidFill>
                  <a:srgbClr val="FFFF00"/>
                </a:solidFill>
                <a:latin typeface="Abadi MT Condensed Light" panose="020B0306030101010103" pitchFamily="34" charset="77"/>
              </a:rPr>
              <a:t>Riforma del Terzo settore - </a:t>
            </a:r>
          </a:p>
        </p:txBody>
      </p:sp>
      <p:pic>
        <p:nvPicPr>
          <p:cNvPr id="5" name="Immagine 4">
            <a:extLst>
              <a:ext uri="{FF2B5EF4-FFF2-40B4-BE49-F238E27FC236}">
                <a16:creationId xmlns:a16="http://schemas.microsoft.com/office/drawing/2014/main" id="{39165FA0-737A-E849-BC5A-C729CC6C76BF}"/>
              </a:ext>
            </a:extLst>
          </p:cNvPr>
          <p:cNvPicPr>
            <a:picLocks noChangeAspect="1"/>
          </p:cNvPicPr>
          <p:nvPr/>
        </p:nvPicPr>
        <p:blipFill rotWithShape="1">
          <a:blip r:embed="rId3">
            <a:extLst>
              <a:ext uri="{28A0092B-C50C-407E-A947-70E740481C1C}">
                <a14:useLocalDpi xmlns:a14="http://schemas.microsoft.com/office/drawing/2010/main" val="0"/>
              </a:ext>
            </a:extLst>
          </a:blip>
          <a:srcRect b="31904"/>
          <a:stretch/>
        </p:blipFill>
        <p:spPr>
          <a:xfrm>
            <a:off x="10489650" y="-50216"/>
            <a:ext cx="1636122" cy="1234710"/>
          </a:xfrm>
          <a:prstGeom prst="rect">
            <a:avLst/>
          </a:prstGeom>
        </p:spPr>
      </p:pic>
      <p:sp>
        <p:nvSpPr>
          <p:cNvPr id="3" name="CasellaDiTesto 2">
            <a:extLst>
              <a:ext uri="{FF2B5EF4-FFF2-40B4-BE49-F238E27FC236}">
                <a16:creationId xmlns:a16="http://schemas.microsoft.com/office/drawing/2014/main" id="{EF44D66F-9398-B84F-8439-A072D00A6804}"/>
              </a:ext>
            </a:extLst>
          </p:cNvPr>
          <p:cNvSpPr txBox="1"/>
          <p:nvPr/>
        </p:nvSpPr>
        <p:spPr>
          <a:xfrm>
            <a:off x="315860" y="1768663"/>
            <a:ext cx="9006559" cy="955390"/>
          </a:xfrm>
          <a:prstGeom prst="rect">
            <a:avLst/>
          </a:prstGeom>
          <a:noFill/>
        </p:spPr>
        <p:txBody>
          <a:bodyPr wrap="square" rtlCol="0">
            <a:spAutoFit/>
          </a:bodyPr>
          <a:lstStyle/>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Confermata l’esclusione delle quote dalla formazione della base imponibile intrattenimenti.</a:t>
            </a:r>
          </a:p>
        </p:txBody>
      </p:sp>
      <p:sp>
        <p:nvSpPr>
          <p:cNvPr id="6" name="Titolo 1">
            <a:extLst>
              <a:ext uri="{FF2B5EF4-FFF2-40B4-BE49-F238E27FC236}">
                <a16:creationId xmlns:a16="http://schemas.microsoft.com/office/drawing/2014/main" id="{407B9756-A25D-E447-B63F-1A311C1F60AB}"/>
              </a:ext>
            </a:extLst>
          </p:cNvPr>
          <p:cNvSpPr txBox="1">
            <a:spLocks/>
          </p:cNvSpPr>
          <p:nvPr/>
        </p:nvSpPr>
        <p:spPr>
          <a:xfrm>
            <a:off x="8338679" y="65265"/>
            <a:ext cx="2319456" cy="11639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Associazioni </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di Promozione</a:t>
            </a:r>
          </a:p>
          <a:p>
            <a:pPr marL="0" marR="0" lvl="0" indent="0" algn="l" defTabSz="457200" rtl="0" eaLnBrk="1" fontAlgn="auto" latinLnBrk="0" hangingPunct="1">
              <a:lnSpc>
                <a:spcPts val="272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Sociale</a:t>
            </a:r>
          </a:p>
        </p:txBody>
      </p:sp>
      <p:sp>
        <p:nvSpPr>
          <p:cNvPr id="7" name="Titolo 1">
            <a:extLst>
              <a:ext uri="{FF2B5EF4-FFF2-40B4-BE49-F238E27FC236}">
                <a16:creationId xmlns:a16="http://schemas.microsoft.com/office/drawing/2014/main" id="{DFA78B71-E6B8-8641-9132-54A9704C0DB1}"/>
              </a:ext>
            </a:extLst>
          </p:cNvPr>
          <p:cNvSpPr txBox="1">
            <a:spLocks/>
          </p:cNvSpPr>
          <p:nvPr/>
        </p:nvSpPr>
        <p:spPr>
          <a:xfrm>
            <a:off x="6378498" y="34061"/>
            <a:ext cx="2128669" cy="1395904"/>
          </a:xfrm>
          <a:prstGeom prst="rect">
            <a:avLst/>
          </a:prstGeom>
          <a:effectLst>
            <a:softEdge rad="723900"/>
          </a:effectLst>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96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rPr>
              <a:t>APS</a:t>
            </a:r>
            <a:endParaRPr kumimoji="0" lang="it-IT" sz="5400" b="1" i="0" u="none" strike="noStrike" kern="1200" cap="none" spc="0" normalizeH="0" baseline="0" noProof="0" dirty="0">
              <a:ln>
                <a:noFill/>
              </a:ln>
              <a:solidFill>
                <a:srgbClr val="00FDFF"/>
              </a:solidFill>
              <a:effectLst/>
              <a:uLnTx/>
              <a:uFillTx/>
              <a:latin typeface="Abadi MT Condensed Light" panose="020B0306030101010103" pitchFamily="34" charset="77"/>
              <a:ea typeface="+mj-ea"/>
              <a:cs typeface="+mj-cs"/>
            </a:endParaRPr>
          </a:p>
        </p:txBody>
      </p:sp>
      <p:sp>
        <p:nvSpPr>
          <p:cNvPr id="8" name="CasellaDiTesto 7">
            <a:extLst>
              <a:ext uri="{FF2B5EF4-FFF2-40B4-BE49-F238E27FC236}">
                <a16:creationId xmlns:a16="http://schemas.microsoft.com/office/drawing/2014/main" id="{F22B35BB-4A37-2B4A-8874-050844FA08C4}"/>
              </a:ext>
            </a:extLst>
          </p:cNvPr>
          <p:cNvSpPr txBox="1"/>
          <p:nvPr/>
        </p:nvSpPr>
        <p:spPr>
          <a:xfrm>
            <a:off x="315860" y="2913976"/>
            <a:ext cx="9006559" cy="1378583"/>
          </a:xfrm>
          <a:prstGeom prst="rect">
            <a:avLst/>
          </a:prstGeom>
          <a:noFill/>
        </p:spPr>
        <p:txBody>
          <a:bodyPr wrap="square" rtlCol="0">
            <a:spAutoFit/>
          </a:bodyPr>
          <a:lstStyle/>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Confermata non commerciale la cessione </a:t>
            </a: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anche a terzi di beni ottenuti a titolo gratuito, </a:t>
            </a: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per autofinanziamento e senza aiuto di terzi.</a:t>
            </a:r>
            <a:endParaRPr kumimoji="0" lang="it-IT" sz="200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endParaRPr>
          </a:p>
        </p:txBody>
      </p:sp>
      <p:sp>
        <p:nvSpPr>
          <p:cNvPr id="9" name="CasellaDiTesto 8">
            <a:extLst>
              <a:ext uri="{FF2B5EF4-FFF2-40B4-BE49-F238E27FC236}">
                <a16:creationId xmlns:a16="http://schemas.microsoft.com/office/drawing/2014/main" id="{3933B73C-AC08-5A46-A896-32E65E025D41}"/>
              </a:ext>
            </a:extLst>
          </p:cNvPr>
          <p:cNvSpPr txBox="1"/>
          <p:nvPr/>
        </p:nvSpPr>
        <p:spPr>
          <a:xfrm>
            <a:off x="9649386" y="2902401"/>
            <a:ext cx="2609386" cy="3917739"/>
          </a:xfrm>
          <a:prstGeom prst="rect">
            <a:avLst/>
          </a:prstGeom>
          <a:noFill/>
        </p:spPr>
        <p:txBody>
          <a:bodyPr wrap="square" rtlCol="0">
            <a:spAutoFit/>
          </a:bodyPr>
          <a:lstStyle/>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In caso di superamento </a:t>
            </a:r>
          </a:p>
          <a:p>
            <a:pPr marL="0" marR="0" lvl="0" indent="0" algn="l" defTabSz="457200" rtl="0" eaLnBrk="1" fontAlgn="auto" latinLnBrk="0" hangingPunct="1">
              <a:lnSpc>
                <a:spcPts val="3320"/>
              </a:lnSpc>
              <a:spcBef>
                <a:spcPts val="0"/>
              </a:spcBef>
              <a:spcAft>
                <a:spcPts val="0"/>
              </a:spcAft>
              <a:buClrTx/>
              <a:buSzTx/>
              <a:buFontTx/>
              <a:buNone/>
              <a:tabLst/>
              <a:defRPr/>
            </a:pPr>
            <a:r>
              <a:rPr lang="it-IT" sz="3600" dirty="0">
                <a:latin typeface="American Typewriter Condensed" panose="02090606020004020304" pitchFamily="18" charset="77"/>
              </a:rPr>
              <a:t>d</a:t>
            </a: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i € 130 mila </a:t>
            </a:r>
            <a:endParaRPr lang="it-IT" sz="3600" dirty="0">
              <a:latin typeface="American Typewriter Condensed" panose="02090606020004020304" pitchFamily="18" charset="77"/>
            </a:endParaRP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il regime </a:t>
            </a: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viene perso </a:t>
            </a: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con effetto </a:t>
            </a:r>
          </a:p>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dal periodo d’imposta successivo.</a:t>
            </a:r>
          </a:p>
        </p:txBody>
      </p:sp>
      <p:sp>
        <p:nvSpPr>
          <p:cNvPr id="10" name="CasellaDiTesto 9">
            <a:extLst>
              <a:ext uri="{FF2B5EF4-FFF2-40B4-BE49-F238E27FC236}">
                <a16:creationId xmlns:a16="http://schemas.microsoft.com/office/drawing/2014/main" id="{109914D6-57D0-2044-B68D-3E0667FBE30F}"/>
              </a:ext>
            </a:extLst>
          </p:cNvPr>
          <p:cNvSpPr txBox="1"/>
          <p:nvPr/>
        </p:nvSpPr>
        <p:spPr>
          <a:xfrm>
            <a:off x="315860" y="4543796"/>
            <a:ext cx="9006559" cy="1378583"/>
          </a:xfrm>
          <a:prstGeom prst="rect">
            <a:avLst/>
          </a:prstGeom>
          <a:noFill/>
        </p:spPr>
        <p:txBody>
          <a:bodyPr wrap="square" rtlCol="0" anchor="ctr">
            <a:spAutoFit/>
          </a:bodyPr>
          <a:lstStyle/>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rPr>
              <a:t>Su proventi commerciali non superiori a 130.000 euro determinazione dell’imposta IRES applicando ai ricavi percepiti un coefficiente pari al 3%.</a:t>
            </a:r>
            <a:endParaRPr kumimoji="0" lang="it-IT" sz="2000" b="0" i="0" u="none" strike="noStrike" kern="1200" cap="none" spc="0" normalizeH="0" baseline="0" noProof="0" dirty="0">
              <a:ln>
                <a:noFill/>
              </a:ln>
              <a:solidFill>
                <a:prstClr val="white"/>
              </a:solidFill>
              <a:effectLst/>
              <a:uLnTx/>
              <a:uFillTx/>
              <a:latin typeface="American Typewriter Condensed" panose="02090606020004020304" pitchFamily="18" charset="77"/>
              <a:ea typeface="+mn-ea"/>
              <a:cs typeface="+mn-cs"/>
            </a:endParaRPr>
          </a:p>
        </p:txBody>
      </p:sp>
      <p:sp>
        <p:nvSpPr>
          <p:cNvPr id="11" name="CasellaDiTesto 10">
            <a:extLst>
              <a:ext uri="{FF2B5EF4-FFF2-40B4-BE49-F238E27FC236}">
                <a16:creationId xmlns:a16="http://schemas.microsoft.com/office/drawing/2014/main" id="{36286D5E-065E-6641-9186-6B31EF5D5AF9}"/>
              </a:ext>
            </a:extLst>
          </p:cNvPr>
          <p:cNvSpPr txBox="1"/>
          <p:nvPr/>
        </p:nvSpPr>
        <p:spPr>
          <a:xfrm>
            <a:off x="315859" y="6192206"/>
            <a:ext cx="9006559" cy="532197"/>
          </a:xfrm>
          <a:prstGeom prst="rect">
            <a:avLst/>
          </a:prstGeom>
          <a:noFill/>
        </p:spPr>
        <p:txBody>
          <a:bodyPr wrap="square" rtlCol="0">
            <a:spAutoFit/>
          </a:bodyPr>
          <a:lstStyle/>
          <a:p>
            <a:pPr marL="0" marR="0" lvl="0" indent="0" algn="l" defTabSz="457200" rtl="0" eaLnBrk="1" fontAlgn="auto" latinLnBrk="0" hangingPunct="1">
              <a:lnSpc>
                <a:spcPts val="3320"/>
              </a:lnSpc>
              <a:spcBef>
                <a:spcPts val="0"/>
              </a:spcBef>
              <a:spcAft>
                <a:spcPts val="0"/>
              </a:spcAft>
              <a:buClrTx/>
              <a:buSzTx/>
              <a:buFontTx/>
              <a:buNone/>
              <a:tabLst/>
              <a:defRPr/>
            </a:pPr>
            <a:r>
              <a:rPr kumimoji="0" lang="it-IT" sz="3600" b="0" u="none" strike="noStrike" kern="1200" cap="none" spc="0" normalizeH="0" baseline="0" noProof="0" dirty="0">
                <a:ln>
                  <a:noFill/>
                </a:ln>
                <a:effectLst/>
                <a:uLnTx/>
                <a:uFillTx/>
                <a:latin typeface="American Typewriter Condensed" panose="02090606020004020304" pitchFamily="18" charset="77"/>
                <a:ea typeface="+mn-ea"/>
                <a:cs typeface="+mn-cs"/>
              </a:rPr>
              <a:t>Esenzione dalla presentazione del modello EAS.</a:t>
            </a:r>
          </a:p>
        </p:txBody>
      </p:sp>
      <p:sp>
        <p:nvSpPr>
          <p:cNvPr id="12" name="CasellaDiTesto 11">
            <a:extLst>
              <a:ext uri="{FF2B5EF4-FFF2-40B4-BE49-F238E27FC236}">
                <a16:creationId xmlns:a16="http://schemas.microsoft.com/office/drawing/2014/main" id="{2D4C7160-C536-6C43-8105-4A9DA5F6A9B6}"/>
              </a:ext>
            </a:extLst>
          </p:cNvPr>
          <p:cNvSpPr txBox="1"/>
          <p:nvPr/>
        </p:nvSpPr>
        <p:spPr>
          <a:xfrm rot="20800476">
            <a:off x="8577492" y="5501710"/>
            <a:ext cx="1008749" cy="1200329"/>
          </a:xfrm>
          <a:prstGeom prst="rect">
            <a:avLst/>
          </a:prstGeom>
          <a:noFill/>
        </p:spPr>
        <p:txBody>
          <a:bodyPr wrap="square" rtlCol="0">
            <a:spAutoFit/>
            <a:scene3d>
              <a:camera prst="perspectiveContrastingLeftFacing"/>
              <a:lightRig rig="threePt" dir="t"/>
            </a:scene3d>
          </a:bodyPr>
          <a:lstStyle/>
          <a:p>
            <a:pPr algn="r"/>
            <a:r>
              <a:rPr lang="it-IT" i="1" dirty="0">
                <a:solidFill>
                  <a:schemeClr val="accent6">
                    <a:lumMod val="20000"/>
                    <a:lumOff val="80000"/>
                  </a:schemeClr>
                </a:solidFill>
                <a:latin typeface="Abadi MT Condensed Light" panose="020B0306030101010103" pitchFamily="34" charset="77"/>
              </a:rPr>
              <a:t>130.000</a:t>
            </a:r>
          </a:p>
          <a:p>
            <a:pPr algn="r"/>
            <a:r>
              <a:rPr lang="it-IT" i="1" dirty="0">
                <a:solidFill>
                  <a:schemeClr val="accent6">
                    <a:lumMod val="20000"/>
                    <a:lumOff val="80000"/>
                  </a:schemeClr>
                </a:solidFill>
                <a:latin typeface="Abadi MT Condensed Light" panose="020B0306030101010103" pitchFamily="34" charset="77"/>
              </a:rPr>
              <a:t>3.900</a:t>
            </a:r>
          </a:p>
          <a:p>
            <a:pPr algn="r"/>
            <a:r>
              <a:rPr lang="it-IT" i="1" dirty="0">
                <a:solidFill>
                  <a:schemeClr val="accent6">
                    <a:lumMod val="20000"/>
                    <a:lumOff val="80000"/>
                  </a:schemeClr>
                </a:solidFill>
                <a:latin typeface="Abadi MT Condensed Light" panose="020B0306030101010103" pitchFamily="34" charset="77"/>
              </a:rPr>
              <a:t>936</a:t>
            </a:r>
          </a:p>
          <a:p>
            <a:pPr algn="r"/>
            <a:r>
              <a:rPr lang="it-IT" i="1" dirty="0">
                <a:solidFill>
                  <a:schemeClr val="accent6">
                    <a:lumMod val="20000"/>
                    <a:lumOff val="80000"/>
                  </a:schemeClr>
                </a:solidFill>
                <a:latin typeface="Abadi MT Condensed Light" panose="020B0306030101010103" pitchFamily="34" charset="77"/>
              </a:rPr>
              <a:t>0,72%</a:t>
            </a:r>
          </a:p>
        </p:txBody>
      </p:sp>
    </p:spTree>
    <p:extLst>
      <p:ext uri="{BB962C8B-B14F-4D97-AF65-F5344CB8AC3E}">
        <p14:creationId xmlns:p14="http://schemas.microsoft.com/office/powerpoint/2010/main" val="38759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2" grpId="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C645486-46A7-1B41-9646-D150F117F825}"/>
              </a:ext>
            </a:extLst>
          </p:cNvPr>
          <p:cNvPicPr>
            <a:picLocks noChangeAspect="1"/>
          </p:cNvPicPr>
          <p:nvPr/>
        </p:nvPicPr>
        <p:blipFill>
          <a:blip r:embed="rId3"/>
          <a:stretch>
            <a:fillRect/>
          </a:stretch>
        </p:blipFill>
        <p:spPr>
          <a:xfrm>
            <a:off x="7772786" y="152400"/>
            <a:ext cx="4268587" cy="6567057"/>
          </a:xfrm>
          <a:prstGeom prst="rect">
            <a:avLst/>
          </a:prstGeom>
        </p:spPr>
      </p:pic>
      <p:pic>
        <p:nvPicPr>
          <p:cNvPr id="4" name="Immagine 3">
            <a:extLst>
              <a:ext uri="{FF2B5EF4-FFF2-40B4-BE49-F238E27FC236}">
                <a16:creationId xmlns:a16="http://schemas.microsoft.com/office/drawing/2014/main" id="{74C13A51-8069-3A40-A9EE-EFDAB2CA624E}"/>
              </a:ext>
            </a:extLst>
          </p:cNvPr>
          <p:cNvPicPr>
            <a:picLocks noChangeAspect="1"/>
          </p:cNvPicPr>
          <p:nvPr/>
        </p:nvPicPr>
        <p:blipFill rotWithShape="1">
          <a:blip r:embed="rId4">
            <a:extLst>
              <a:ext uri="{28A0092B-C50C-407E-A947-70E740481C1C}">
                <a14:useLocalDpi xmlns:a14="http://schemas.microsoft.com/office/drawing/2010/main" val="0"/>
              </a:ext>
            </a:extLst>
          </a:blip>
          <a:srcRect b="31904"/>
          <a:stretch/>
        </p:blipFill>
        <p:spPr>
          <a:xfrm>
            <a:off x="-224076" y="-403"/>
            <a:ext cx="8904526" cy="6719860"/>
          </a:xfrm>
          <a:prstGeom prst="rect">
            <a:avLst/>
          </a:prstGeom>
        </p:spPr>
      </p:pic>
    </p:spTree>
    <p:extLst>
      <p:ext uri="{BB962C8B-B14F-4D97-AF65-F5344CB8AC3E}">
        <p14:creationId xmlns:p14="http://schemas.microsoft.com/office/powerpoint/2010/main" val="146334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0-#ppt_w/2"/>
                                          </p:val>
                                        </p:tav>
                                        <p:tav tm="100000">
                                          <p:val>
                                            <p:strVal val="#ppt_x"/>
                                          </p:val>
                                        </p:tav>
                                      </p:tavLst>
                                    </p:anim>
                                    <p:anim calcmode="lin" valueType="num">
                                      <p:cBhvr additive="base">
                                        <p:cTn id="8" dur="5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xit" presetSubtype="0" accel="100000" fill="hold" nodeType="clickEffect">
                                  <p:stCondLst>
                                    <p:cond delay="0"/>
                                  </p:stCondLst>
                                  <p:childTnLst>
                                    <p:anim calcmode="lin" valueType="num">
                                      <p:cBhvr>
                                        <p:cTn id="12" dur="3000"/>
                                        <p:tgtEl>
                                          <p:spTgt spid="7"/>
                                        </p:tgtEl>
                                        <p:attrNameLst>
                                          <p:attrName>ppt_w</p:attrName>
                                        </p:attrNameLst>
                                      </p:cBhvr>
                                      <p:tavLst>
                                        <p:tav tm="0">
                                          <p:val>
                                            <p:strVal val="ppt_w"/>
                                          </p:val>
                                        </p:tav>
                                        <p:tav tm="100000">
                                          <p:val>
                                            <p:strVal val="ppt_w+.3"/>
                                          </p:val>
                                        </p:tav>
                                      </p:tavLst>
                                    </p:anim>
                                    <p:anim calcmode="lin" valueType="num">
                                      <p:cBhvr>
                                        <p:cTn id="13" dur="3000"/>
                                        <p:tgtEl>
                                          <p:spTgt spid="7"/>
                                        </p:tgtEl>
                                        <p:attrNameLst>
                                          <p:attrName>ppt_h</p:attrName>
                                        </p:attrNameLst>
                                      </p:cBhvr>
                                      <p:tavLst>
                                        <p:tav tm="0">
                                          <p:val>
                                            <p:strVal val="ppt_h"/>
                                          </p:val>
                                        </p:tav>
                                        <p:tav tm="100000">
                                          <p:val>
                                            <p:strVal val="ppt_h"/>
                                          </p:val>
                                        </p:tav>
                                      </p:tavLst>
                                    </p:anim>
                                    <p:animEffect transition="out" filter="fade">
                                      <p:cBhvr>
                                        <p:cTn id="14" dur="3000"/>
                                        <p:tgtEl>
                                          <p:spTgt spid="7"/>
                                        </p:tgtEl>
                                      </p:cBhvr>
                                    </p:animEffect>
                                    <p:set>
                                      <p:cBhvr>
                                        <p:cTn id="15"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DFEA8AA-318C-2448-8F8A-D1888A3AA163}"/>
              </a:ext>
            </a:extLst>
          </p:cNvPr>
          <p:cNvSpPr/>
          <p:nvPr/>
        </p:nvSpPr>
        <p:spPr>
          <a:xfrm>
            <a:off x="457203" y="805530"/>
            <a:ext cx="11734799" cy="2137636"/>
          </a:xfrm>
          <a:prstGeom prst="rect">
            <a:avLst/>
          </a:prstGeom>
        </p:spPr>
        <p:txBody>
          <a:bodyPr wrap="square">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5</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Oggetto sociale del Circolo.</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Per il perseguimento e nel rispetto delle finalità di cui all’articolo precedente, l’associazione (il circolo) svolge in via principale le seguenti</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ATTIVITÀ DI INTERESSE GENERALE </a:t>
            </a:r>
          </a:p>
        </p:txBody>
      </p:sp>
      <p:sp>
        <p:nvSpPr>
          <p:cNvPr id="5" name="CasellaDiTesto 4">
            <a:extLst>
              <a:ext uri="{FF2B5EF4-FFF2-40B4-BE49-F238E27FC236}">
                <a16:creationId xmlns:a16="http://schemas.microsoft.com/office/drawing/2014/main" id="{A8AB636B-4A7A-5040-8697-74DEFA2E3A45}"/>
              </a:ext>
            </a:extLst>
          </p:cNvPr>
          <p:cNvSpPr txBox="1"/>
          <p:nvPr/>
        </p:nvSpPr>
        <p:spPr>
          <a:xfrm>
            <a:off x="457203" y="3008479"/>
            <a:ext cx="11379200" cy="3679725"/>
          </a:xfrm>
          <a:prstGeom prst="rect">
            <a:avLst/>
          </a:prstGeom>
          <a:noFill/>
        </p:spPr>
        <p:txBody>
          <a:bodyPr wrap="square" rtlCol="0">
            <a:spAutoFit/>
          </a:bodyPr>
          <a:lstStyle/>
          <a:p>
            <a:pPr>
              <a:lnSpc>
                <a:spcPts val="3060"/>
              </a:lnSpc>
            </a:pPr>
            <a:r>
              <a:rPr lang="it-IT" sz="3200" dirty="0" err="1">
                <a:latin typeface="American Typewriter Condensed" panose="02090606020004020304" pitchFamily="18" charset="77"/>
              </a:rPr>
              <a:t>r</a:t>
            </a:r>
            <a:r>
              <a:rPr lang="it-IT" sz="3200" dirty="0">
                <a:latin typeface="American Typewriter Condensed" panose="02090606020004020304" pitchFamily="18" charset="77"/>
              </a:rPr>
              <a:t>) Accoglienza umanitaria e integrazione sociale dei migranti</a:t>
            </a:r>
          </a:p>
          <a:p>
            <a:pPr>
              <a:lnSpc>
                <a:spcPts val="3060"/>
              </a:lnSpc>
            </a:pPr>
            <a:r>
              <a:rPr lang="it-IT" sz="3200" dirty="0">
                <a:latin typeface="American Typewriter Condensed" panose="02090606020004020304" pitchFamily="18" charset="77"/>
              </a:rPr>
              <a:t>t) Attività sportive dilettantistiche (avviamento allo sport)</a:t>
            </a:r>
          </a:p>
          <a:p>
            <a:pPr>
              <a:lnSpc>
                <a:spcPts val="3060"/>
              </a:lnSpc>
            </a:pPr>
            <a:r>
              <a:rPr lang="it-IT" sz="3200" dirty="0">
                <a:latin typeface="American Typewriter Condensed" panose="02090606020004020304" pitchFamily="18" charset="77"/>
              </a:rPr>
              <a:t>u) Beneficenza, sostegno a distanza, cessione gratuita di alimenti, 	erogazioni di denaro, beni e servizi </a:t>
            </a:r>
          </a:p>
          <a:p>
            <a:pPr>
              <a:lnSpc>
                <a:spcPts val="3060"/>
              </a:lnSpc>
            </a:pPr>
            <a:r>
              <a:rPr lang="it-IT" sz="3200" dirty="0">
                <a:latin typeface="American Typewriter Condensed" panose="02090606020004020304" pitchFamily="18" charset="77"/>
              </a:rPr>
              <a:t>	a sostegno di persone svantaggiate</a:t>
            </a:r>
          </a:p>
          <a:p>
            <a:pPr>
              <a:lnSpc>
                <a:spcPts val="3060"/>
              </a:lnSpc>
            </a:pPr>
            <a:r>
              <a:rPr lang="it-IT" sz="3200" dirty="0">
                <a:latin typeface="American Typewriter Condensed" panose="02090606020004020304" pitchFamily="18" charset="77"/>
              </a:rPr>
              <a:t>v) Promozione della cultura della legalità, della pace tra i popoli, </a:t>
            </a:r>
          </a:p>
          <a:p>
            <a:pPr>
              <a:lnSpc>
                <a:spcPts val="3060"/>
              </a:lnSpc>
            </a:pPr>
            <a:r>
              <a:rPr lang="it-IT" sz="3200" dirty="0">
                <a:latin typeface="American Typewriter Condensed" panose="02090606020004020304" pitchFamily="18" charset="77"/>
              </a:rPr>
              <a:t>	della non violenza e della difesa non armata</a:t>
            </a:r>
          </a:p>
          <a:p>
            <a:pPr>
              <a:lnSpc>
                <a:spcPts val="3060"/>
              </a:lnSpc>
            </a:pPr>
            <a:r>
              <a:rPr lang="it-IT" sz="3200" dirty="0" err="1">
                <a:latin typeface="American Typewriter Condensed" panose="02090606020004020304" pitchFamily="18" charset="77"/>
              </a:rPr>
              <a:t>w</a:t>
            </a:r>
            <a:r>
              <a:rPr lang="it-IT" sz="3200" dirty="0">
                <a:latin typeface="American Typewriter Condensed" panose="02090606020004020304" pitchFamily="18" charset="77"/>
              </a:rPr>
              <a:t>) Promozione e tutela dei diritti umani, </a:t>
            </a:r>
          </a:p>
          <a:p>
            <a:pPr>
              <a:lnSpc>
                <a:spcPts val="3060"/>
              </a:lnSpc>
            </a:pPr>
            <a:r>
              <a:rPr lang="it-IT" sz="3200" dirty="0">
                <a:latin typeface="American Typewriter Condensed" panose="02090606020004020304" pitchFamily="18" charset="77"/>
              </a:rPr>
              <a:t>	iniziative di aiuto reciproco, gruppi di acquisto solidale GAS</a:t>
            </a:r>
          </a:p>
        </p:txBody>
      </p:sp>
    </p:spTree>
    <p:extLst>
      <p:ext uri="{BB962C8B-B14F-4D97-AF65-F5344CB8AC3E}">
        <p14:creationId xmlns:p14="http://schemas.microsoft.com/office/powerpoint/2010/main" val="33784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DFEA8AA-318C-2448-8F8A-D1888A3AA163}"/>
              </a:ext>
            </a:extLst>
          </p:cNvPr>
          <p:cNvSpPr/>
          <p:nvPr/>
        </p:nvSpPr>
        <p:spPr>
          <a:xfrm>
            <a:off x="457203" y="805530"/>
            <a:ext cx="11734799" cy="1342547"/>
          </a:xfrm>
          <a:prstGeom prst="rect">
            <a:avLst/>
          </a:prstGeom>
        </p:spPr>
        <p:txBody>
          <a:bodyPr wrap="square">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5</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L’articolo prosegue con testo dal precedente statuto.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 tal fine, l’Associazione:</a:t>
            </a:r>
          </a:p>
        </p:txBody>
      </p:sp>
      <p:sp>
        <p:nvSpPr>
          <p:cNvPr id="3" name="CasellaDiTesto 2">
            <a:extLst>
              <a:ext uri="{FF2B5EF4-FFF2-40B4-BE49-F238E27FC236}">
                <a16:creationId xmlns:a16="http://schemas.microsoft.com/office/drawing/2014/main" id="{26495560-72EC-5F45-AE33-D7B341F3FDF9}"/>
              </a:ext>
            </a:extLst>
          </p:cNvPr>
          <p:cNvSpPr txBox="1"/>
          <p:nvPr/>
        </p:nvSpPr>
        <p:spPr>
          <a:xfrm>
            <a:off x="457203" y="2496107"/>
            <a:ext cx="11534532" cy="3567515"/>
          </a:xfrm>
          <a:prstGeom prst="rect">
            <a:avLst/>
          </a:prstGeom>
          <a:noFill/>
        </p:spPr>
        <p:txBody>
          <a:bodyPr wrap="square" rtlCol="0">
            <a:spAutoFit/>
          </a:bodyPr>
          <a:lstStyle/>
          <a:p>
            <a:pPr>
              <a:lnSpc>
                <a:spcPts val="3040"/>
              </a:lnSpc>
            </a:pPr>
            <a:r>
              <a:rPr lang="it-IT" sz="3200" dirty="0">
                <a:latin typeface="American Typewriter Condensed" panose="02090606020004020304" pitchFamily="18" charset="77"/>
              </a:rPr>
              <a:t>- Organizza e gestisce servizi culturali, ricreativi, sportivi, </a:t>
            </a:r>
          </a:p>
          <a:p>
            <a:pPr lvl="1">
              <a:lnSpc>
                <a:spcPts val="3040"/>
              </a:lnSpc>
            </a:pPr>
            <a:r>
              <a:rPr lang="it-IT" sz="3200" dirty="0">
                <a:latin typeface="American Typewriter Condensed" panose="02090606020004020304" pitchFamily="18" charset="77"/>
              </a:rPr>
              <a:t>turistico-sociali, teatrali, musicali, mass-mediali;</a:t>
            </a:r>
          </a:p>
          <a:p>
            <a:pPr>
              <a:lnSpc>
                <a:spcPts val="3040"/>
              </a:lnSpc>
            </a:pPr>
            <a:r>
              <a:rPr lang="it-IT" sz="3200" dirty="0">
                <a:latin typeface="American Typewriter Condensed" panose="02090606020004020304" pitchFamily="18" charset="77"/>
              </a:rPr>
              <a:t>- Favorisce l’educazione al servizio</a:t>
            </a:r>
          </a:p>
          <a:p>
            <a:pPr>
              <a:lnSpc>
                <a:spcPts val="3040"/>
              </a:lnSpc>
            </a:pPr>
            <a:r>
              <a:rPr lang="it-IT" sz="3200" dirty="0">
                <a:latin typeface="American Typewriter Condensed" panose="02090606020004020304" pitchFamily="18" charset="77"/>
              </a:rPr>
              <a:t>- Cura la formazione culturale extrascolastica</a:t>
            </a:r>
          </a:p>
          <a:p>
            <a:pPr>
              <a:lnSpc>
                <a:spcPts val="3040"/>
              </a:lnSpc>
            </a:pPr>
            <a:r>
              <a:rPr lang="it-IT" sz="3200" dirty="0">
                <a:latin typeface="American Typewriter Condensed" panose="02090606020004020304" pitchFamily="18" charset="77"/>
              </a:rPr>
              <a:t>- Opera nel tempo libero per la formazione </a:t>
            </a:r>
          </a:p>
          <a:p>
            <a:pPr>
              <a:lnSpc>
                <a:spcPts val="3040"/>
              </a:lnSpc>
            </a:pPr>
            <a:r>
              <a:rPr lang="it-IT" sz="3200" dirty="0">
                <a:latin typeface="American Typewriter Condensed" panose="02090606020004020304" pitchFamily="18" charset="77"/>
              </a:rPr>
              <a:t>    e costruzione fisica e spirituale della persona;</a:t>
            </a:r>
          </a:p>
          <a:p>
            <a:pPr>
              <a:lnSpc>
                <a:spcPts val="3040"/>
              </a:lnSpc>
            </a:pPr>
            <a:r>
              <a:rPr lang="it-IT" sz="3200" dirty="0">
                <a:latin typeface="American Typewriter Condensed" panose="02090606020004020304" pitchFamily="18" charset="77"/>
              </a:rPr>
              <a:t>- Valorizza le forme espressive, artistiche e di comunicazione del teatro,  </a:t>
            </a:r>
          </a:p>
          <a:p>
            <a:pPr>
              <a:lnSpc>
                <a:spcPts val="3040"/>
              </a:lnSpc>
            </a:pPr>
            <a:r>
              <a:rPr lang="it-IT" sz="3200" dirty="0">
                <a:latin typeface="American Typewriter Condensed" panose="02090606020004020304" pitchFamily="18" charset="77"/>
              </a:rPr>
              <a:t>    della musica, del cinema e dei media,</a:t>
            </a:r>
          </a:p>
          <a:p>
            <a:pPr>
              <a:lnSpc>
                <a:spcPts val="3040"/>
              </a:lnSpc>
            </a:pPr>
            <a:r>
              <a:rPr lang="it-IT" sz="3200" dirty="0">
                <a:latin typeface="American Typewriter Condensed" panose="02090606020004020304" pitchFamily="18" charset="77"/>
              </a:rPr>
              <a:t>- Promuove il libero associazionismo sportivo</a:t>
            </a:r>
          </a:p>
        </p:txBody>
      </p:sp>
    </p:spTree>
    <p:extLst>
      <p:ext uri="{BB962C8B-B14F-4D97-AF65-F5344CB8AC3E}">
        <p14:creationId xmlns:p14="http://schemas.microsoft.com/office/powerpoint/2010/main" val="17793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DFEA8AA-318C-2448-8F8A-D1888A3AA163}"/>
              </a:ext>
            </a:extLst>
          </p:cNvPr>
          <p:cNvSpPr/>
          <p:nvPr/>
        </p:nvSpPr>
        <p:spPr>
          <a:xfrm>
            <a:off x="457203" y="805530"/>
            <a:ext cx="11734799" cy="1342547"/>
          </a:xfrm>
          <a:prstGeom prst="rect">
            <a:avLst/>
          </a:prstGeom>
        </p:spPr>
        <p:txBody>
          <a:bodyPr wrap="square">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5</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L’articolo prosegue con testo dal precedente statuto.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 tal fine, l’Associazione:</a:t>
            </a:r>
          </a:p>
        </p:txBody>
      </p:sp>
      <p:sp>
        <p:nvSpPr>
          <p:cNvPr id="3" name="CasellaDiTesto 2">
            <a:extLst>
              <a:ext uri="{FF2B5EF4-FFF2-40B4-BE49-F238E27FC236}">
                <a16:creationId xmlns:a16="http://schemas.microsoft.com/office/drawing/2014/main" id="{26495560-72EC-5F45-AE33-D7B341F3FDF9}"/>
              </a:ext>
            </a:extLst>
          </p:cNvPr>
          <p:cNvSpPr txBox="1"/>
          <p:nvPr/>
        </p:nvSpPr>
        <p:spPr>
          <a:xfrm>
            <a:off x="457203" y="2496107"/>
            <a:ext cx="11534532" cy="1259191"/>
          </a:xfrm>
          <a:prstGeom prst="rect">
            <a:avLst/>
          </a:prstGeom>
          <a:noFill/>
        </p:spPr>
        <p:txBody>
          <a:bodyPr wrap="square" rtlCol="0">
            <a:spAutoFit/>
          </a:bodyPr>
          <a:lstStyle/>
          <a:p>
            <a:pPr>
              <a:lnSpc>
                <a:spcPts val="3040"/>
              </a:lnSpc>
            </a:pPr>
            <a:r>
              <a:rPr lang="it-IT" sz="3200" dirty="0">
                <a:latin typeface="American Typewriter Condensed" panose="02090606020004020304" pitchFamily="18" charset="77"/>
              </a:rPr>
              <a:t>Le attività di cui sopra sono svolte in favore degli associati, di loro famigliari o di terzi, avvalendosi in modo prevalente  dell’attività di volontariato dei propri associati.</a:t>
            </a:r>
          </a:p>
        </p:txBody>
      </p:sp>
      <p:sp>
        <p:nvSpPr>
          <p:cNvPr id="5" name="CasellaDiTesto 4">
            <a:extLst>
              <a:ext uri="{FF2B5EF4-FFF2-40B4-BE49-F238E27FC236}">
                <a16:creationId xmlns:a16="http://schemas.microsoft.com/office/drawing/2014/main" id="{8E6CAAF8-B477-494F-A8BD-E92D95CFB440}"/>
              </a:ext>
            </a:extLst>
          </p:cNvPr>
          <p:cNvSpPr txBox="1"/>
          <p:nvPr/>
        </p:nvSpPr>
        <p:spPr>
          <a:xfrm>
            <a:off x="457206" y="3824171"/>
            <a:ext cx="11534532" cy="1643912"/>
          </a:xfrm>
          <a:prstGeom prst="rect">
            <a:avLst/>
          </a:prstGeom>
          <a:noFill/>
        </p:spPr>
        <p:txBody>
          <a:bodyPr wrap="square" rtlCol="0">
            <a:spAutoFit/>
          </a:bodyPr>
          <a:lstStyle/>
          <a:p>
            <a:pPr>
              <a:lnSpc>
                <a:spcPts val="3040"/>
              </a:lnSpc>
            </a:pPr>
            <a:r>
              <a:rPr lang="it-IT" sz="3200" dirty="0">
                <a:latin typeface="American Typewriter Condensed" panose="02090606020004020304" pitchFamily="18" charset="77"/>
              </a:rPr>
              <a:t>L’associazione può esercitare attività diverse da quelle di cui sopra, purché secondarie e strumentali rispetto alle attività di interesse generale, secondo criteri e limiti definiti dalle disposizioni di legge vigenti.</a:t>
            </a:r>
          </a:p>
        </p:txBody>
      </p:sp>
      <p:sp>
        <p:nvSpPr>
          <p:cNvPr id="6" name="CasellaDiTesto 5">
            <a:extLst>
              <a:ext uri="{FF2B5EF4-FFF2-40B4-BE49-F238E27FC236}">
                <a16:creationId xmlns:a16="http://schemas.microsoft.com/office/drawing/2014/main" id="{B2F7C573-BF18-5942-9E3F-14BD2EB232C1}"/>
              </a:ext>
            </a:extLst>
          </p:cNvPr>
          <p:cNvSpPr txBox="1"/>
          <p:nvPr/>
        </p:nvSpPr>
        <p:spPr>
          <a:xfrm>
            <a:off x="457209" y="5631194"/>
            <a:ext cx="11534532" cy="489749"/>
          </a:xfrm>
          <a:prstGeom prst="rect">
            <a:avLst/>
          </a:prstGeom>
          <a:noFill/>
        </p:spPr>
        <p:txBody>
          <a:bodyPr wrap="square" rtlCol="0">
            <a:spAutoFit/>
          </a:bodyPr>
          <a:lstStyle/>
          <a:p>
            <a:pPr>
              <a:lnSpc>
                <a:spcPts val="3040"/>
              </a:lnSpc>
            </a:pPr>
            <a:r>
              <a:rPr lang="it-IT" sz="3200" dirty="0">
                <a:latin typeface="American Typewriter Condensed" panose="02090606020004020304" pitchFamily="18" charset="77"/>
              </a:rPr>
              <a:t>Demandata all’assemblea la individuazione di attività diverse.</a:t>
            </a:r>
          </a:p>
        </p:txBody>
      </p:sp>
    </p:spTree>
    <p:extLst>
      <p:ext uri="{BB962C8B-B14F-4D97-AF65-F5344CB8AC3E}">
        <p14:creationId xmlns:p14="http://schemas.microsoft.com/office/powerpoint/2010/main" val="1261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457203" y="633897"/>
            <a:ext cx="11534532" cy="5830955"/>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6.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6.1. Il patrimonio dell’associazione sarà utilizzato per lo svolgimento dell’attività statutaria.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 tal fine è vietata la distribuzione anche indiretta di utili o avanzi di gestione a fondatori, associati, lavoratori e collaboratori, amministratori e altri componenti degli organi sociali.</a:t>
            </a:r>
          </a:p>
          <a:p>
            <a:pPr>
              <a:lnSpc>
                <a:spcPts val="2800"/>
              </a:lnSpc>
              <a:spcBef>
                <a:spcPts val="600"/>
              </a:spcBef>
              <a:spcAft>
                <a:spcPts val="0"/>
              </a:spcAft>
            </a:pPr>
            <a:r>
              <a:rPr lang="it-IT" sz="2400" i="1" dirty="0">
                <a:solidFill>
                  <a:srgbClr val="FFC8FF"/>
                </a:solidFill>
                <a:latin typeface="American Typewriter Condensed" panose="02090606020004020304" pitchFamily="18" charset="77"/>
                <a:ea typeface="Times New Roman" panose="02020603050405020304" pitchFamily="18" charset="0"/>
              </a:rPr>
              <a:t>(Il 2° capoverso conferma il divieto di distribuzione sia diretta che indiretta al fine di evitare ogni possibile aggiramento del vincolo di destinazione del patrimonio) </a:t>
            </a:r>
          </a:p>
          <a:p>
            <a:pPr>
              <a:lnSpc>
                <a:spcPts val="2800"/>
              </a:lnSpc>
              <a:spcBef>
                <a:spcPts val="600"/>
              </a:spcBef>
              <a:spcAft>
                <a:spcPts val="0"/>
              </a:spcAft>
            </a:pPr>
            <a:endParaRPr lang="it-IT" sz="3200" dirty="0">
              <a:latin typeface="American Typewriter Condensed" panose="02090606020004020304" pitchFamily="18" charset="77"/>
              <a:ea typeface="Times New Roman" panose="02020603050405020304" pitchFamily="18" charset="0"/>
            </a:endParaRP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7. Elenca le entrate istituzionali (come nel precedente statuto)</a:t>
            </a:r>
          </a:p>
          <a:p>
            <a:pPr>
              <a:lnSpc>
                <a:spcPts val="2800"/>
              </a:lnSpc>
              <a:spcBef>
                <a:spcPts val="600"/>
              </a:spcBef>
              <a:spcAft>
                <a:spcPts val="0"/>
              </a:spcAft>
            </a:pPr>
            <a:endParaRPr lang="it-IT" sz="3200" dirty="0">
              <a:latin typeface="American Typewriter Condensed" panose="02090606020004020304" pitchFamily="18" charset="77"/>
              <a:ea typeface="Times New Roman" panose="02020603050405020304" pitchFamily="18" charset="0"/>
            </a:endParaRP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8. Esercizio finanziario: 1 gennaio 31 dicembre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Obbligo di bilancio o (sotto i 220 mila euro di entrate) rendiconto/cassa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Bilancio sociale quando le entrate superano il milione di euro.</a:t>
            </a:r>
          </a:p>
        </p:txBody>
      </p:sp>
    </p:spTree>
    <p:extLst>
      <p:ext uri="{BB962C8B-B14F-4D97-AF65-F5344CB8AC3E}">
        <p14:creationId xmlns:p14="http://schemas.microsoft.com/office/powerpoint/2010/main" val="42887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495560-72EC-5F45-AE33-D7B341F3FDF9}"/>
              </a:ext>
            </a:extLst>
          </p:cNvPr>
          <p:cNvSpPr txBox="1"/>
          <p:nvPr/>
        </p:nvSpPr>
        <p:spPr>
          <a:xfrm>
            <a:off x="457203" y="1059197"/>
            <a:ext cx="11534532" cy="2968826"/>
          </a:xfrm>
          <a:prstGeom prst="rect">
            <a:avLst/>
          </a:prstGeom>
          <a:noFill/>
        </p:spPr>
        <p:txBody>
          <a:bodyPr wrap="square" rtlCol="0">
            <a:spAutoFit/>
          </a:bodyPr>
          <a:lstStyle/>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Art. 9. </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Elenco Organi dell’associazione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L’Assemblea</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Il Consiglio di amministrazione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Il Presidente</a:t>
            </a:r>
          </a:p>
          <a:p>
            <a:pPr>
              <a:lnSpc>
                <a:spcPts val="2800"/>
              </a:lnSpc>
              <a:spcBef>
                <a:spcPts val="600"/>
              </a:spcBef>
              <a:spcAft>
                <a:spcPts val="0"/>
              </a:spcAft>
            </a:pPr>
            <a:r>
              <a:rPr lang="it-IT" sz="3200" dirty="0">
                <a:latin typeface="American Typewriter Condensed" panose="02090606020004020304" pitchFamily="18" charset="77"/>
                <a:ea typeface="Times New Roman" panose="02020603050405020304" pitchFamily="18" charset="0"/>
              </a:rPr>
              <a:t>L’organo di controllo </a:t>
            </a:r>
            <a:r>
              <a:rPr lang="it-IT" sz="2000" dirty="0">
                <a:solidFill>
                  <a:schemeClr val="bg2">
                    <a:lumMod val="20000"/>
                    <a:lumOff val="80000"/>
                  </a:schemeClr>
                </a:solidFill>
                <a:latin typeface="American Typewriter Condensed" panose="02090606020004020304" pitchFamily="18" charset="77"/>
                <a:ea typeface="Times New Roman" panose="02020603050405020304" pitchFamily="18" charset="0"/>
              </a:rPr>
              <a:t>(obbligatorio al superamento di due dei seguenti limiti, per due esercizi consecutivi: Attivo dello Stato Patrimoniale a €. 110 mila; entrate comunque denominate €. 220 mila; 5 dipendenti) </a:t>
            </a:r>
            <a:endParaRPr lang="it-IT" sz="3200" dirty="0">
              <a:solidFill>
                <a:schemeClr val="bg2">
                  <a:lumMod val="20000"/>
                  <a:lumOff val="80000"/>
                </a:schemeClr>
              </a:solidFill>
              <a:latin typeface="American Typewriter Condensed" panose="02090606020004020304" pitchFamily="18" charset="77"/>
              <a:ea typeface="Times New Roman" panose="02020603050405020304" pitchFamily="18" charset="0"/>
            </a:endParaRPr>
          </a:p>
        </p:txBody>
      </p:sp>
    </p:spTree>
    <p:extLst>
      <p:ext uri="{BB962C8B-B14F-4D97-AF65-F5344CB8AC3E}">
        <p14:creationId xmlns:p14="http://schemas.microsoft.com/office/powerpoint/2010/main" val="28012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6181</TotalTime>
  <Words>3628</Words>
  <Application>Microsoft Macintosh PowerPoint</Application>
  <PresentationFormat>Widescreen</PresentationFormat>
  <Paragraphs>529</Paragraphs>
  <Slides>48</Slides>
  <Notes>42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48</vt:i4>
      </vt:variant>
    </vt:vector>
  </HeadingPairs>
  <TitlesOfParts>
    <vt:vector size="57" baseType="lpstr">
      <vt:lpstr>Abadi MT Condensed Light</vt:lpstr>
      <vt:lpstr>American Typewriter</vt:lpstr>
      <vt:lpstr>American Typewriter Condensed</vt:lpstr>
      <vt:lpstr>Arial</vt:lpstr>
      <vt:lpstr>Calibri</vt:lpstr>
      <vt:lpstr>Calibri Light</vt:lpstr>
      <vt:lpstr>Century Gothic</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Riforma del Terzo settore</vt:lpstr>
      <vt:lpstr>Riforma del Terzo settore</vt:lpstr>
      <vt:lpstr>Riforma del Terzo settore</vt:lpstr>
      <vt:lpstr>Riforma del Terzo settore</vt:lpstr>
      <vt:lpstr>Riforma del Terzo settore</vt:lpstr>
      <vt:lpstr>Riforma del Terzo settore</vt:lpstr>
      <vt:lpstr>Riforma del Terzo settore</vt:lpstr>
      <vt:lpstr>Riforma del Terzo settore</vt:lpstr>
      <vt:lpstr>Riforma del Terzo settore</vt:lpstr>
      <vt:lpstr>Riforma del Terzo settore</vt:lpstr>
      <vt:lpstr>Riforma del Terzo settore</vt:lpstr>
      <vt:lpstr>Riforma del Terzo settore</vt:lpstr>
      <vt:lpstr>Riforma del Terzo settore</vt:lpstr>
      <vt:lpstr>Presentazione standard di PowerPoint</vt:lpstr>
      <vt:lpstr>Presentazione standard di PowerPoint</vt:lpstr>
      <vt:lpstr>Presentazione standard di PowerPoint</vt:lpstr>
      <vt:lpstr>La cultura della valutazione</vt:lpstr>
      <vt:lpstr>L’attività di valutazione (in 5 punti)</vt:lpstr>
      <vt:lpstr>Valutazione dell’impatto sociale</vt:lpstr>
      <vt:lpstr>Valutazione dell’impatto sociale</vt:lpstr>
      <vt:lpstr>Riforma del Terzo settore</vt:lpstr>
      <vt:lpstr>Riforma del Terzo settore - </vt:lpstr>
      <vt:lpstr>Riforma del Terzo settore - </vt:lpstr>
      <vt:lpstr>Riforma del Terzo settore - </vt:lpstr>
      <vt:lpstr>Riforma del Terzo settore - </vt:lpstr>
      <vt:lpstr>Riforma del Terzo settore - </vt:lpstr>
      <vt:lpstr>Riforma del Terzo settore - </vt:lpstr>
      <vt:lpstr>Riforma del Terzo settore - </vt:lpstr>
      <vt:lpstr>Riforma del Terzo settore - </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Bilancio/Rendiconto</dc:title>
  <dc:creator>Utente di Microsoft Office</dc:creator>
  <cp:lastModifiedBy>Enrico Verdari</cp:lastModifiedBy>
  <cp:revision>231</cp:revision>
  <cp:lastPrinted>2019-05-02T09:17:09Z</cp:lastPrinted>
  <dcterms:created xsi:type="dcterms:W3CDTF">2018-08-28T13:35:51Z</dcterms:created>
  <dcterms:modified xsi:type="dcterms:W3CDTF">2019-05-13T11:29:36Z</dcterms:modified>
</cp:coreProperties>
</file>